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75" r:id="rId8"/>
    <p:sldId id="270" r:id="rId9"/>
    <p:sldId id="276" r:id="rId10"/>
    <p:sldId id="290" r:id="rId11"/>
    <p:sldId id="262" r:id="rId12"/>
    <p:sldId id="271" r:id="rId13"/>
    <p:sldId id="265" r:id="rId14"/>
    <p:sldId id="266" r:id="rId15"/>
    <p:sldId id="267" r:id="rId16"/>
    <p:sldId id="268" r:id="rId17"/>
    <p:sldId id="272" r:id="rId18"/>
    <p:sldId id="277" r:id="rId19"/>
    <p:sldId id="289" r:id="rId20"/>
    <p:sldId id="291" r:id="rId21"/>
    <p:sldId id="292" r:id="rId22"/>
    <p:sldId id="293" r:id="rId23"/>
    <p:sldId id="294" r:id="rId24"/>
    <p:sldId id="295" r:id="rId25"/>
    <p:sldId id="296" r:id="rId26"/>
    <p:sldId id="297" r:id="rId27"/>
    <p:sldId id="298" r:id="rId28"/>
    <p:sldId id="299" r:id="rId29"/>
    <p:sldId id="300" r:id="rId30"/>
    <p:sldId id="30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1928" autoAdjust="0"/>
    <p:restoredTop sz="94660"/>
  </p:normalViewPr>
  <p:slideViewPr>
    <p:cSldViewPr snapToGrid="0" snapToObjects="1" showGuides="1">
      <p:cViewPr varScale="1">
        <p:scale>
          <a:sx n="95" d="100"/>
          <a:sy n="95" d="100"/>
        </p:scale>
        <p:origin x="-104" y="-112"/>
      </p:cViewPr>
      <p:guideLst>
        <p:guide orient="horz" pos="215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46F84-F16E-E645-87D7-1491D1314143}" type="datetimeFigureOut">
              <a:rPr lang="en-US" smtClean="0"/>
              <a:pPr/>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DB8CA-950B-C048-84E2-D145570F2566}" type="slidenum">
              <a:rPr lang="en-US" smtClean="0"/>
              <a:pPr/>
              <a:t>‹#›</a:t>
            </a:fld>
            <a:endParaRPr lang="en-US"/>
          </a:p>
        </p:txBody>
      </p:sp>
    </p:spTree>
    <p:extLst>
      <p:ext uri="{BB962C8B-B14F-4D97-AF65-F5344CB8AC3E}">
        <p14:creationId xmlns:p14="http://schemas.microsoft.com/office/powerpoint/2010/main" val="3055739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standard RCMES diagram with some enhancements from </a:t>
            </a:r>
            <a:r>
              <a:rPr lang="en-US" dirty="0" err="1" smtClean="0"/>
              <a:t>Jinwon</a:t>
            </a:r>
            <a:r>
              <a:rPr lang="en-US" dirty="0" smtClean="0"/>
              <a:t>.</a:t>
            </a:r>
            <a:endParaRPr lang="en-US" dirty="0"/>
          </a:p>
        </p:txBody>
      </p:sp>
      <p:sp>
        <p:nvSpPr>
          <p:cNvPr id="4" name="Slide Number Placeholder 3"/>
          <p:cNvSpPr>
            <a:spLocks noGrp="1"/>
          </p:cNvSpPr>
          <p:nvPr>
            <p:ph type="sldNum" sz="quarter" idx="10"/>
          </p:nvPr>
        </p:nvSpPr>
        <p:spPr/>
        <p:txBody>
          <a:bodyPr/>
          <a:lstStyle/>
          <a:p>
            <a:fld id="{78BDA00A-8771-CF4C-9B7D-FA9FC7AD6D4F}"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CFDB8CA-950B-C048-84E2-D145570F2566}" type="slidenum">
              <a:rPr lang="en-US" smtClean="0"/>
              <a:pPr/>
              <a:t>26</a:t>
            </a:fld>
            <a:endParaRPr lang="en-US"/>
          </a:p>
        </p:txBody>
      </p:sp>
    </p:spTree>
    <p:extLst>
      <p:ext uri="{BB962C8B-B14F-4D97-AF65-F5344CB8AC3E}">
        <p14:creationId xmlns:p14="http://schemas.microsoft.com/office/powerpoint/2010/main" val="366143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3B12602-7945-6346-8533-790E7E04F6CE}" type="datetimeFigureOut">
              <a:rPr lang="en-US" smtClean="0"/>
              <a:pPr/>
              <a:t>8/27/13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82D4F1D-1E36-F94B-A7FB-0578ABEF8F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B12602-7945-6346-8533-790E7E04F6CE}" type="datetimeFigureOut">
              <a:rPr lang="en-US" smtClean="0"/>
              <a:pPr/>
              <a:t>8/27/13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4F1D-1E36-F94B-A7FB-0578ABEF8F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B12602-7945-6346-8533-790E7E04F6CE}" type="datetimeFigureOut">
              <a:rPr lang="en-US" smtClean="0"/>
              <a:pPr/>
              <a:t>8/27/13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4F1D-1E36-F94B-A7FB-0578ABEF8F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B12602-7945-6346-8533-790E7E04F6CE}" type="datetimeFigureOut">
              <a:rPr lang="en-US" smtClean="0"/>
              <a:pPr/>
              <a:t>8/27/13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4F1D-1E36-F94B-A7FB-0578ABEF8F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B12602-7945-6346-8533-790E7E04F6CE}" type="datetimeFigureOut">
              <a:rPr lang="en-US" smtClean="0"/>
              <a:pPr/>
              <a:t>8/27/13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D4F1D-1E36-F94B-A7FB-0578ABEF8F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B12602-7945-6346-8533-790E7E04F6CE}" type="datetimeFigureOut">
              <a:rPr lang="en-US" smtClean="0"/>
              <a:pPr/>
              <a:t>8/27/13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D4F1D-1E36-F94B-A7FB-0578ABEF8F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B12602-7945-6346-8533-790E7E04F6CE}" type="datetimeFigureOut">
              <a:rPr lang="en-US" smtClean="0"/>
              <a:pPr/>
              <a:t>8/27/13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D4F1D-1E36-F94B-A7FB-0578ABEF8F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B12602-7945-6346-8533-790E7E04F6CE}" type="datetimeFigureOut">
              <a:rPr lang="en-US" smtClean="0"/>
              <a:pPr/>
              <a:t>8/27/13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D4F1D-1E36-F94B-A7FB-0578ABEF8F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12602-7945-6346-8533-790E7E04F6CE}" type="datetimeFigureOut">
              <a:rPr lang="en-US" smtClean="0"/>
              <a:pPr/>
              <a:t>8/27/13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D4F1D-1E36-F94B-A7FB-0578ABEF8F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B12602-7945-6346-8533-790E7E04F6CE}" type="datetimeFigureOut">
              <a:rPr lang="en-US" smtClean="0"/>
              <a:pPr/>
              <a:t>8/27/13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D4F1D-1E36-F94B-A7FB-0578ABEF8F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B12602-7945-6346-8533-790E7E04F6CE}" type="datetimeFigureOut">
              <a:rPr lang="en-US" smtClean="0"/>
              <a:pPr/>
              <a:t>8/27/13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82D4F1D-1E36-F94B-A7FB-0578ABEF8F0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3B12602-7945-6346-8533-790E7E04F6CE}" type="datetimeFigureOut">
              <a:rPr lang="en-US" smtClean="0"/>
              <a:pPr/>
              <a:t>8/27/13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2D4F1D-1E36-F94B-A7FB-0578ABEF8F0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124" y="1617996"/>
            <a:ext cx="8640410" cy="1962193"/>
          </a:xfrm>
        </p:spPr>
        <p:txBody>
          <a:bodyPr>
            <a:noAutofit/>
          </a:bodyPr>
          <a:lstStyle/>
          <a:p>
            <a:r>
              <a:rPr lang="en-US" sz="3200" dirty="0" smtClean="0">
                <a:solidFill>
                  <a:srgbClr val="FFFFFF"/>
                </a:solidFill>
                <a:effectLst/>
              </a:rPr>
              <a:t>Investigation of Model Precipitation Biases over the Indian Subcontinent in the CORDEX South Asia </a:t>
            </a:r>
            <a:r>
              <a:rPr lang="en-US" sz="3200" dirty="0" err="1" smtClean="0">
                <a:solidFill>
                  <a:srgbClr val="FFFFFF"/>
                </a:solidFill>
                <a:effectLst/>
              </a:rPr>
              <a:t>Hindcast</a:t>
            </a:r>
            <a:endParaRPr lang="en-US" sz="3200" dirty="0">
              <a:solidFill>
                <a:srgbClr val="FFFFFF"/>
              </a:solidFill>
              <a:effectLst/>
            </a:endParaRPr>
          </a:p>
        </p:txBody>
      </p:sp>
      <p:sp>
        <p:nvSpPr>
          <p:cNvPr id="3" name="Subtitle 2"/>
          <p:cNvSpPr>
            <a:spLocks noGrp="1"/>
          </p:cNvSpPr>
          <p:nvPr>
            <p:ph type="subTitle" idx="1"/>
          </p:nvPr>
        </p:nvSpPr>
        <p:spPr>
          <a:xfrm>
            <a:off x="533400" y="3893574"/>
            <a:ext cx="8440134" cy="2300748"/>
          </a:xfrm>
        </p:spPr>
        <p:txBody>
          <a:bodyPr>
            <a:noAutofit/>
          </a:bodyPr>
          <a:lstStyle/>
          <a:p>
            <a:r>
              <a:rPr lang="en-US" sz="2000" dirty="0" smtClean="0">
                <a:latin typeface="+mj-lt"/>
              </a:rPr>
              <a:t>J. Kim</a:t>
            </a:r>
            <a:r>
              <a:rPr lang="en-US" sz="2000" baseline="30000" dirty="0" smtClean="0">
                <a:latin typeface="+mj-lt"/>
              </a:rPr>
              <a:t>1</a:t>
            </a:r>
            <a:r>
              <a:rPr lang="en-US" sz="2000" dirty="0" smtClean="0">
                <a:latin typeface="+mj-lt"/>
              </a:rPr>
              <a:t>, D. Waliser</a:t>
            </a:r>
            <a:r>
              <a:rPr lang="en-US" sz="2000" baseline="30000" dirty="0" smtClean="0">
                <a:latin typeface="+mj-lt"/>
              </a:rPr>
              <a:t>2</a:t>
            </a:r>
            <a:r>
              <a:rPr lang="en-US" sz="2000" dirty="0" smtClean="0">
                <a:latin typeface="+mj-lt"/>
              </a:rPr>
              <a:t>, C. Mattmann</a:t>
            </a:r>
            <a:r>
              <a:rPr lang="en-US" sz="2000" baseline="30000" dirty="0" smtClean="0">
                <a:latin typeface="+mj-lt"/>
              </a:rPr>
              <a:t>2</a:t>
            </a:r>
            <a:r>
              <a:rPr lang="en-US" sz="2000" dirty="0" smtClean="0">
                <a:latin typeface="+mj-lt"/>
              </a:rPr>
              <a:t>, P. Ramirez</a:t>
            </a:r>
            <a:r>
              <a:rPr lang="en-US" sz="2000" baseline="30000" dirty="0" smtClean="0">
                <a:latin typeface="+mj-lt"/>
              </a:rPr>
              <a:t>2</a:t>
            </a:r>
            <a:r>
              <a:rPr lang="en-US" sz="2000" dirty="0" smtClean="0">
                <a:latin typeface="+mj-lt"/>
              </a:rPr>
              <a:t>, H. Lee</a:t>
            </a:r>
            <a:r>
              <a:rPr lang="en-US" sz="2000" baseline="30000" dirty="0" smtClean="0">
                <a:latin typeface="+mj-lt"/>
              </a:rPr>
              <a:t>2</a:t>
            </a:r>
            <a:r>
              <a:rPr lang="en-US" sz="2000" dirty="0" smtClean="0">
                <a:latin typeface="+mj-lt"/>
              </a:rPr>
              <a:t>, P. Loikith</a:t>
            </a:r>
            <a:r>
              <a:rPr lang="en-US" sz="2000" baseline="30000" dirty="0" smtClean="0">
                <a:latin typeface="+mj-lt"/>
              </a:rPr>
              <a:t>2</a:t>
            </a:r>
            <a:r>
              <a:rPr lang="en-US" sz="2000" dirty="0" smtClean="0">
                <a:latin typeface="+mj-lt"/>
              </a:rPr>
              <a:t>, M. Bounstani</a:t>
            </a:r>
            <a:r>
              <a:rPr lang="en-US" sz="2000" baseline="30000" dirty="0" smtClean="0">
                <a:latin typeface="+mj-lt"/>
              </a:rPr>
              <a:t>2</a:t>
            </a:r>
            <a:r>
              <a:rPr lang="en-US" sz="2000" dirty="0" smtClean="0">
                <a:latin typeface="+mj-lt"/>
              </a:rPr>
              <a:t>, C. Goodale</a:t>
            </a:r>
            <a:r>
              <a:rPr lang="en-US" sz="2000" baseline="30000" dirty="0" smtClean="0">
                <a:latin typeface="+mj-lt"/>
              </a:rPr>
              <a:t>2</a:t>
            </a:r>
            <a:r>
              <a:rPr lang="en-US" sz="2000" dirty="0" smtClean="0">
                <a:latin typeface="+mj-lt"/>
              </a:rPr>
              <a:t>, A. Hart</a:t>
            </a:r>
            <a:r>
              <a:rPr lang="en-US" sz="2000" baseline="30000" dirty="0" smtClean="0">
                <a:latin typeface="+mj-lt"/>
              </a:rPr>
              <a:t>2</a:t>
            </a:r>
            <a:r>
              <a:rPr lang="en-US" sz="2000" dirty="0" smtClean="0">
                <a:latin typeface="+mj-lt"/>
              </a:rPr>
              <a:t>, J. Sanjay</a:t>
            </a:r>
            <a:r>
              <a:rPr lang="en-US" sz="2000" baseline="30000" dirty="0" smtClean="0">
                <a:latin typeface="+mj-lt"/>
              </a:rPr>
              <a:t>3</a:t>
            </a:r>
            <a:r>
              <a:rPr lang="en-US" sz="2000" dirty="0" smtClean="0">
                <a:latin typeface="+mj-lt"/>
              </a:rPr>
              <a:t>, M.V.S. Rama Rao</a:t>
            </a:r>
            <a:r>
              <a:rPr lang="en-US" sz="2000" baseline="30000" dirty="0" smtClean="0">
                <a:latin typeface="+mj-lt"/>
              </a:rPr>
              <a:t>3</a:t>
            </a:r>
            <a:r>
              <a:rPr lang="en-US" sz="2000" dirty="0" smtClean="0">
                <a:latin typeface="+mj-lt"/>
              </a:rPr>
              <a:t>, R. Krishnan</a:t>
            </a:r>
            <a:r>
              <a:rPr lang="en-US" sz="2000" baseline="30000" dirty="0" smtClean="0">
                <a:latin typeface="+mj-lt"/>
              </a:rPr>
              <a:t>3</a:t>
            </a:r>
            <a:r>
              <a:rPr lang="en-US" sz="2000" dirty="0" smtClean="0">
                <a:latin typeface="+mj-lt"/>
              </a:rPr>
              <a:t>, M. Mujumdar</a:t>
            </a:r>
            <a:r>
              <a:rPr lang="en-US" sz="2000" baseline="30000" dirty="0" smtClean="0">
                <a:latin typeface="+mj-lt"/>
              </a:rPr>
              <a:t>3</a:t>
            </a:r>
            <a:r>
              <a:rPr lang="en-US" sz="2000" dirty="0" smtClean="0">
                <a:latin typeface="+mj-lt"/>
              </a:rPr>
              <a:t>, S. Ingle</a:t>
            </a:r>
            <a:r>
              <a:rPr lang="en-US" sz="2000" baseline="30000" dirty="0" smtClean="0">
                <a:latin typeface="+mj-lt"/>
              </a:rPr>
              <a:t>3</a:t>
            </a:r>
          </a:p>
          <a:p>
            <a:endParaRPr lang="en-US" sz="1000" dirty="0" smtClean="0">
              <a:latin typeface="+mj-lt"/>
            </a:endParaRPr>
          </a:p>
          <a:p>
            <a:r>
              <a:rPr lang="en-US" sz="2000" baseline="30000" dirty="0" smtClean="0">
                <a:latin typeface="+mj-lt"/>
              </a:rPr>
              <a:t>1</a:t>
            </a:r>
            <a:r>
              <a:rPr lang="en-US" sz="1800" dirty="0" smtClean="0">
                <a:latin typeface="+mj-lt"/>
              </a:rPr>
              <a:t>University of California Los Angeles</a:t>
            </a:r>
          </a:p>
          <a:p>
            <a:r>
              <a:rPr lang="en-US" sz="2000" baseline="30000" dirty="0" smtClean="0">
                <a:latin typeface="+mj-lt"/>
              </a:rPr>
              <a:t>2</a:t>
            </a:r>
            <a:r>
              <a:rPr lang="en-US" sz="1800" dirty="0" smtClean="0">
                <a:latin typeface="+mj-lt"/>
              </a:rPr>
              <a:t>Jet Propulsion Laboratory/NASA</a:t>
            </a:r>
          </a:p>
          <a:p>
            <a:r>
              <a:rPr lang="en-US" sz="2000" baseline="30000" dirty="0" smtClean="0">
                <a:latin typeface="+mj-lt"/>
              </a:rPr>
              <a:t>3</a:t>
            </a:r>
            <a:r>
              <a:rPr lang="en-US" sz="1800" dirty="0" smtClean="0">
                <a:latin typeface="+mj-lt"/>
              </a:rPr>
              <a:t>Center for Climate Change Research, Indian Institute of Tropical Meteorology</a:t>
            </a:r>
            <a:r>
              <a:rPr lang="en-US" sz="2000" dirty="0" smtClean="0">
                <a:latin typeface="+mj-lt"/>
              </a:rPr>
              <a:t> </a:t>
            </a:r>
            <a:endParaRPr lang="en-US" sz="20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65760"/>
          </a:xfrm>
        </p:spPr>
        <p:txBody>
          <a:bodyPr>
            <a:normAutofit fontScale="90000"/>
          </a:bodyPr>
          <a:lstStyle/>
          <a:p>
            <a:pPr algn="ctr"/>
            <a:r>
              <a:rPr lang="en-US" sz="2400" dirty="0" smtClean="0"/>
              <a:t>Observed Precipitation Data over the Indian Subcontinent Region</a:t>
            </a:r>
            <a:endParaRPr lang="en-US" sz="2400" dirty="0"/>
          </a:p>
        </p:txBody>
      </p:sp>
      <p:sp>
        <p:nvSpPr>
          <p:cNvPr id="3" name="Content Placeholder 2"/>
          <p:cNvSpPr>
            <a:spLocks noGrp="1"/>
          </p:cNvSpPr>
          <p:nvPr>
            <p:ph idx="1"/>
          </p:nvPr>
        </p:nvSpPr>
        <p:spPr>
          <a:xfrm>
            <a:off x="457200" y="725714"/>
            <a:ext cx="8229600" cy="5320695"/>
          </a:xfrm>
        </p:spPr>
        <p:txBody>
          <a:bodyPr>
            <a:normAutofit/>
          </a:bodyPr>
          <a:lstStyle/>
          <a:p>
            <a:r>
              <a:rPr lang="en-US" sz="2000" dirty="0" smtClean="0">
                <a:latin typeface="+mj-lt"/>
              </a:rPr>
              <a:t>There exist noticeable differences amongst ‘</a:t>
            </a:r>
            <a:r>
              <a:rPr lang="en-US" sz="2000" i="1" dirty="0" smtClean="0">
                <a:latin typeface="+mj-lt"/>
              </a:rPr>
              <a:t>observed</a:t>
            </a:r>
            <a:r>
              <a:rPr lang="en-US" sz="2000" dirty="0" smtClean="0">
                <a:latin typeface="+mj-lt"/>
              </a:rPr>
              <a:t>’ precipitation datasets that are popularly used in climate research. </a:t>
            </a:r>
            <a:endParaRPr lang="en-US" sz="1800" dirty="0" smtClean="0">
              <a:latin typeface="+mj-lt"/>
            </a:endParaRPr>
          </a:p>
          <a:p>
            <a:endParaRPr lang="en-US" sz="800" dirty="0" smtClean="0">
              <a:latin typeface="+mj-lt"/>
            </a:endParaRPr>
          </a:p>
          <a:p>
            <a:r>
              <a:rPr lang="en-US" sz="2000" dirty="0" smtClean="0">
                <a:latin typeface="+mj-lt"/>
              </a:rPr>
              <a:t>Observational uncertainties vary strongly according to regions and terrains. The largest observational uncertainties occur in the mountain regions</a:t>
            </a:r>
          </a:p>
          <a:p>
            <a:pPr lvl="1"/>
            <a:r>
              <a:rPr lang="en-US" sz="1800" dirty="0" smtClean="0">
                <a:latin typeface="+mj-lt"/>
              </a:rPr>
              <a:t>The Himalayas and the Hindu Kush Mountains, Tibetan Plateau.</a:t>
            </a:r>
          </a:p>
          <a:p>
            <a:pPr lvl="1"/>
            <a:r>
              <a:rPr lang="en-US" sz="1800" dirty="0" smtClean="0">
                <a:latin typeface="+mj-lt"/>
              </a:rPr>
              <a:t>Southwestern India with steep coastal terrain.</a:t>
            </a:r>
          </a:p>
          <a:p>
            <a:endParaRPr lang="en-US" sz="800" dirty="0" smtClean="0">
              <a:latin typeface="+mj-lt"/>
            </a:endParaRPr>
          </a:p>
          <a:p>
            <a:r>
              <a:rPr lang="en-US" sz="2000" dirty="0" smtClean="0">
                <a:latin typeface="+mj-lt"/>
              </a:rPr>
              <a:t>Not shown, but observational uncertainties are larger for the Sept – February  period than the March – August period  </a:t>
            </a:r>
          </a:p>
          <a:p>
            <a:endParaRPr lang="en-US" sz="800" dirty="0" smtClean="0">
              <a:latin typeface="+mj-lt"/>
            </a:endParaRPr>
          </a:p>
          <a:p>
            <a:r>
              <a:rPr lang="en-US" sz="2000" dirty="0" smtClean="0">
                <a:latin typeface="+mj-lt"/>
              </a:rPr>
              <a:t>Thus, observational uncertainties must be kept in mind when evaluating model precipitation in this region</a:t>
            </a:r>
            <a:r>
              <a:rPr lang="en-US" sz="1800" dirty="0" smtClean="0">
                <a:latin typeface="+mj-lt"/>
              </a:rPr>
              <a:t>.</a:t>
            </a:r>
          </a:p>
          <a:p>
            <a:endParaRPr lang="en-US" sz="800" dirty="0" smtClean="0">
              <a:latin typeface="+mj-lt"/>
            </a:endParaRPr>
          </a:p>
          <a:p>
            <a:r>
              <a:rPr lang="en-US" sz="2000" dirty="0" smtClean="0">
                <a:latin typeface="+mj-lt"/>
              </a:rPr>
              <a:t>Now, evaluate the RCM-simulated precipitation …</a:t>
            </a:r>
          </a:p>
          <a:p>
            <a:endParaRPr lang="en-US" sz="20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a:spLocks noGrp="1"/>
          </p:cNvSpPr>
          <p:nvPr>
            <p:ph type="title"/>
          </p:nvPr>
        </p:nvSpPr>
        <p:spPr>
          <a:xfrm>
            <a:off x="0" y="0"/>
            <a:ext cx="9144000" cy="416624"/>
          </a:xfrm>
        </p:spPr>
        <p:txBody>
          <a:bodyPr>
            <a:normAutofit/>
          </a:bodyPr>
          <a:lstStyle/>
          <a:p>
            <a:pPr algn="ctr"/>
            <a:r>
              <a:rPr lang="en-US" sz="2000" dirty="0" smtClean="0"/>
              <a:t>Annual-mean Precipitation Biases from the Observation Ensemble</a:t>
            </a:r>
            <a:endParaRPr lang="en-US" sz="2000" dirty="0"/>
          </a:p>
        </p:txBody>
      </p:sp>
      <p:sp>
        <p:nvSpPr>
          <p:cNvPr id="8" name="Content Placeholder 2"/>
          <p:cNvSpPr txBox="1">
            <a:spLocks/>
          </p:cNvSpPr>
          <p:nvPr/>
        </p:nvSpPr>
        <p:spPr>
          <a:xfrm>
            <a:off x="4426857" y="685801"/>
            <a:ext cx="4426857" cy="54864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The simulated annual-mean precipitation is compared against the four-observation ensemble.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The most noticeable model errors, both in terms of absolute amounts and relative to the climatological mean, occur in the region of steep terrain over the southern slope of the Himalayas and the Hindu Kush Mountains.</a:t>
            </a:r>
          </a:p>
          <a:p>
            <a:pPr marL="731520" lvl="1" indent="-274320" defTabSz="914400">
              <a:spcBef>
                <a:spcPct val="20000"/>
              </a:spcBef>
              <a:buClr>
                <a:schemeClr val="accent3"/>
              </a:buClr>
              <a:buSzPct val="95000"/>
              <a:buFont typeface="Wingdings 2"/>
              <a:buChar char=""/>
              <a:defRPr/>
            </a:pPr>
            <a:r>
              <a:rPr lang="en-US" sz="1600" dirty="0" smtClean="0">
                <a:latin typeface="+mj-lt"/>
              </a:rPr>
              <a:t>The large errors in the northern mountain regions occur regardless of RCMs and convection schemes used in this study.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Models generate large wet/dry biases over the Myanmar region.</a:t>
            </a:r>
          </a:p>
          <a:p>
            <a:pPr marL="731520" lvl="1" indent="-274320" defTabSz="914400">
              <a:spcBef>
                <a:spcPct val="20000"/>
              </a:spcBef>
              <a:buClr>
                <a:schemeClr val="accent3"/>
              </a:buClr>
              <a:buSzPct val="95000"/>
              <a:buFont typeface="Wingdings 2"/>
              <a:buChar char=""/>
              <a:defRPr/>
            </a:pPr>
            <a:r>
              <a:rPr lang="en-US" sz="1600" dirty="0" smtClean="0">
                <a:latin typeface="+mj-lt"/>
              </a:rPr>
              <a:t>These model biases are not systematic (2 wet and 2 dry).</a:t>
            </a:r>
          </a:p>
          <a:p>
            <a:pPr marL="731520" lvl="1" indent="-274320" defTabSz="914400">
              <a:spcBef>
                <a:spcPct val="20000"/>
              </a:spcBef>
              <a:buClr>
                <a:schemeClr val="accent3"/>
              </a:buClr>
              <a:buSzPct val="95000"/>
              <a:buFont typeface="Wingdings 2"/>
              <a:buChar char=""/>
              <a:defRPr/>
            </a:pPr>
            <a:r>
              <a:rPr lang="en-US" sz="1600" dirty="0" smtClean="0">
                <a:latin typeface="+mj-lt"/>
              </a:rPr>
              <a:t>Not clear if model performance vary systematically according to models and/or convection schemes.</a:t>
            </a:r>
          </a:p>
        </p:txBody>
      </p:sp>
      <p:grpSp>
        <p:nvGrpSpPr>
          <p:cNvPr id="12" name="Group 11"/>
          <p:cNvGrpSpPr/>
          <p:nvPr/>
        </p:nvGrpSpPr>
        <p:grpSpPr>
          <a:xfrm>
            <a:off x="296236" y="416624"/>
            <a:ext cx="3902797" cy="6172200"/>
            <a:chOff x="296236" y="416624"/>
            <a:chExt cx="3902797" cy="6172200"/>
          </a:xfrm>
        </p:grpSpPr>
        <p:grpSp>
          <p:nvGrpSpPr>
            <p:cNvPr id="2" name="Group 7"/>
            <p:cNvGrpSpPr>
              <a:grpSpLocks noChangeAspect="1"/>
            </p:cNvGrpSpPr>
            <p:nvPr/>
          </p:nvGrpSpPr>
          <p:grpSpPr>
            <a:xfrm>
              <a:off x="296236" y="416624"/>
              <a:ext cx="3902797" cy="6172200"/>
              <a:chOff x="759497" y="416624"/>
              <a:chExt cx="3469153" cy="5486400"/>
            </a:xfrm>
          </p:grpSpPr>
          <p:pic>
            <p:nvPicPr>
              <p:cNvPr id="6" name="Picture 5" descr="annual_pr_BIAS_4mdls.png"/>
              <p:cNvPicPr>
                <a:picLocks noChangeAspect="1"/>
              </p:cNvPicPr>
              <p:nvPr/>
            </p:nvPicPr>
            <p:blipFill>
              <a:blip r:embed="rId2"/>
              <a:stretch>
                <a:fillRect/>
              </a:stretch>
            </p:blipFill>
            <p:spPr>
              <a:xfrm>
                <a:off x="759497" y="416624"/>
                <a:ext cx="3469153" cy="5486400"/>
              </a:xfrm>
              <a:prstGeom prst="rect">
                <a:avLst/>
              </a:prstGeom>
            </p:spPr>
          </p:pic>
          <p:sp>
            <p:nvSpPr>
              <p:cNvPr id="7" name="TextBox 6"/>
              <p:cNvSpPr txBox="1"/>
              <p:nvPr/>
            </p:nvSpPr>
            <p:spPr>
              <a:xfrm>
                <a:off x="2082286" y="5249333"/>
                <a:ext cx="723275" cy="276999"/>
              </a:xfrm>
              <a:prstGeom prst="rect">
                <a:avLst/>
              </a:prstGeom>
              <a:noFill/>
            </p:spPr>
            <p:txBody>
              <a:bodyPr wrap="none" rtlCol="0">
                <a:spAutoFit/>
              </a:bodyPr>
              <a:lstStyle/>
              <a:p>
                <a:r>
                  <a:rPr lang="en-US" sz="1200" dirty="0" smtClean="0">
                    <a:latin typeface="+mj-lt"/>
                  </a:rPr>
                  <a:t>mm/day</a:t>
                </a:r>
                <a:endParaRPr lang="en-US" sz="1200" dirty="0">
                  <a:latin typeface="+mj-lt"/>
                </a:endParaRPr>
              </a:p>
            </p:txBody>
          </p:sp>
        </p:grpSp>
        <p:grpSp>
          <p:nvGrpSpPr>
            <p:cNvPr id="11" name="Group 10"/>
            <p:cNvGrpSpPr/>
            <p:nvPr/>
          </p:nvGrpSpPr>
          <p:grpSpPr>
            <a:xfrm>
              <a:off x="2194574" y="4107440"/>
              <a:ext cx="1986053" cy="1828800"/>
              <a:chOff x="2194574" y="4107440"/>
              <a:chExt cx="1986053" cy="1828800"/>
            </a:xfrm>
          </p:grpSpPr>
          <p:pic>
            <p:nvPicPr>
              <p:cNvPr id="9" name="Picture 8" descr="annual_pr_4OBS.png"/>
              <p:cNvPicPr>
                <a:picLocks noChangeAspect="1"/>
              </p:cNvPicPr>
              <p:nvPr/>
            </p:nvPicPr>
            <p:blipFill>
              <a:blip r:embed="rId3"/>
              <a:srcRect t="4683"/>
              <a:stretch>
                <a:fillRect/>
              </a:stretch>
            </p:blipFill>
            <p:spPr>
              <a:xfrm>
                <a:off x="2194574" y="4107440"/>
                <a:ext cx="1986053" cy="1828800"/>
              </a:xfrm>
              <a:prstGeom prst="rect">
                <a:avLst/>
              </a:prstGeom>
            </p:spPr>
          </p:pic>
          <p:sp>
            <p:nvSpPr>
              <p:cNvPr id="10" name="TextBox 9"/>
              <p:cNvSpPr txBox="1"/>
              <p:nvPr/>
            </p:nvSpPr>
            <p:spPr>
              <a:xfrm>
                <a:off x="3340568" y="4141027"/>
                <a:ext cx="669174" cy="276999"/>
              </a:xfrm>
              <a:prstGeom prst="rect">
                <a:avLst/>
              </a:prstGeom>
              <a:noFill/>
            </p:spPr>
            <p:txBody>
              <a:bodyPr wrap="none" rtlCol="0">
                <a:spAutoFit/>
              </a:bodyPr>
              <a:lstStyle/>
              <a:p>
                <a:r>
                  <a:rPr lang="en-US" sz="1200" b="1" dirty="0" err="1" smtClean="0">
                    <a:solidFill>
                      <a:schemeClr val="bg1"/>
                    </a:solidFill>
                    <a:latin typeface="+mj-lt"/>
                  </a:rPr>
                  <a:t>ensOBS</a:t>
                </a:r>
                <a:endParaRPr lang="en-US" sz="1200" b="1" dirty="0">
                  <a:solidFill>
                    <a:schemeClr val="bg1"/>
                  </a:solidFill>
                  <a:latin typeface="+mj-lt"/>
                </a:endParaRPr>
              </a:p>
            </p:txBody>
          </p:sp>
        </p:gr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164215" y="1062719"/>
            <a:ext cx="5388991" cy="4754880"/>
            <a:chOff x="164215" y="1062720"/>
            <a:chExt cx="4974951" cy="4389559"/>
          </a:xfrm>
        </p:grpSpPr>
        <p:pic>
          <p:nvPicPr>
            <p:cNvPr id="17" name="Picture 16" descr="taylor_space_annual-pr_all.png"/>
            <p:cNvPicPr>
              <a:picLocks noChangeAspect="1"/>
            </p:cNvPicPr>
            <p:nvPr/>
          </p:nvPicPr>
          <p:blipFill>
            <a:blip r:embed="rId2"/>
            <a:srcRect l="14998"/>
            <a:stretch>
              <a:fillRect/>
            </a:stretch>
          </p:blipFill>
          <p:spPr>
            <a:xfrm>
              <a:off x="164215" y="1062720"/>
              <a:ext cx="4974951" cy="4389559"/>
            </a:xfrm>
            <a:prstGeom prst="rect">
              <a:avLst/>
            </a:prstGeom>
          </p:spPr>
        </p:pic>
        <p:sp>
          <p:nvSpPr>
            <p:cNvPr id="19" name="Oval 18"/>
            <p:cNvSpPr/>
            <p:nvPr/>
          </p:nvSpPr>
          <p:spPr>
            <a:xfrm>
              <a:off x="1981614" y="4420641"/>
              <a:ext cx="220958" cy="219434"/>
            </a:xfrm>
            <a:prstGeom prst="ellipse">
              <a:avLst/>
            </a:prstGeom>
            <a:noFill/>
            <a:ln w="127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3" name="Oval 22"/>
            <p:cNvSpPr/>
            <p:nvPr/>
          </p:nvSpPr>
          <p:spPr>
            <a:xfrm>
              <a:off x="1781806" y="2830951"/>
              <a:ext cx="1245745" cy="861501"/>
            </a:xfrm>
            <a:prstGeom prst="ellipse">
              <a:avLst/>
            </a:prstGeom>
            <a:noFill/>
            <a:ln w="12700">
              <a:solidFill>
                <a:srgbClr val="FF0000"/>
              </a:solidFill>
            </a:ln>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4" name="Rectangle 23"/>
            <p:cNvSpPr/>
            <p:nvPr/>
          </p:nvSpPr>
          <p:spPr>
            <a:xfrm>
              <a:off x="4418213" y="2544243"/>
              <a:ext cx="61716" cy="60954"/>
            </a:xfrm>
            <a:prstGeom prst="rect">
              <a:avLst/>
            </a:prstGeom>
            <a:solidFill>
              <a:schemeClr val="accent6">
                <a:lumMod val="40000"/>
                <a:lumOff val="60000"/>
                <a:alpha val="20000"/>
              </a:schemeClr>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5" name="Rectangle 24"/>
            <p:cNvSpPr/>
            <p:nvPr/>
          </p:nvSpPr>
          <p:spPr>
            <a:xfrm>
              <a:off x="2229032" y="3649136"/>
              <a:ext cx="61716" cy="60954"/>
            </a:xfrm>
            <a:prstGeom prst="rect">
              <a:avLst/>
            </a:prstGeom>
            <a:solidFill>
              <a:schemeClr val="accent6">
                <a:lumMod val="40000"/>
                <a:lumOff val="60000"/>
                <a:alpha val="20000"/>
              </a:schemeClr>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6" name="TextBox 25"/>
            <p:cNvSpPr txBox="1"/>
            <p:nvPr/>
          </p:nvSpPr>
          <p:spPr>
            <a:xfrm>
              <a:off x="1297793" y="2813313"/>
              <a:ext cx="727921" cy="307777"/>
            </a:xfrm>
            <a:prstGeom prst="rect">
              <a:avLst/>
            </a:prstGeom>
            <a:noFill/>
          </p:spPr>
          <p:txBody>
            <a:bodyPr wrap="none" rtlCol="0">
              <a:spAutoFit/>
            </a:bodyPr>
            <a:lstStyle/>
            <a:p>
              <a:r>
                <a:rPr lang="en-US" sz="1400" dirty="0" smtClean="0">
                  <a:solidFill>
                    <a:srgbClr val="FF0000"/>
                  </a:solidFill>
                  <a:latin typeface="+mj-lt"/>
                </a:rPr>
                <a:t>Models</a:t>
              </a:r>
              <a:endParaRPr lang="en-US" sz="1400" dirty="0">
                <a:solidFill>
                  <a:srgbClr val="FF0000"/>
                </a:solidFill>
                <a:latin typeface="+mj-lt"/>
              </a:endParaRPr>
            </a:p>
          </p:txBody>
        </p:sp>
        <p:sp>
          <p:nvSpPr>
            <p:cNvPr id="27" name="TextBox 26"/>
            <p:cNvSpPr txBox="1"/>
            <p:nvPr/>
          </p:nvSpPr>
          <p:spPr>
            <a:xfrm>
              <a:off x="2079092" y="4495082"/>
              <a:ext cx="1144501" cy="307777"/>
            </a:xfrm>
            <a:prstGeom prst="rect">
              <a:avLst/>
            </a:prstGeom>
            <a:noFill/>
          </p:spPr>
          <p:txBody>
            <a:bodyPr wrap="none" rtlCol="0">
              <a:spAutoFit/>
            </a:bodyPr>
            <a:lstStyle/>
            <a:p>
              <a:r>
                <a:rPr lang="en-US" sz="1400" dirty="0" smtClean="0">
                  <a:solidFill>
                    <a:srgbClr val="0000FF"/>
                  </a:solidFill>
                  <a:latin typeface="+mj-lt"/>
                </a:rPr>
                <a:t>Observations</a:t>
              </a:r>
              <a:endParaRPr lang="en-US" sz="1400" dirty="0">
                <a:solidFill>
                  <a:srgbClr val="0000FF"/>
                </a:solidFill>
                <a:latin typeface="+mj-lt"/>
              </a:endParaRPr>
            </a:p>
          </p:txBody>
        </p:sp>
      </p:grpSp>
      <p:sp>
        <p:nvSpPr>
          <p:cNvPr id="4" name="Title 3"/>
          <p:cNvSpPr>
            <a:spLocks noGrp="1"/>
          </p:cNvSpPr>
          <p:nvPr>
            <p:ph type="title"/>
          </p:nvPr>
        </p:nvSpPr>
        <p:spPr>
          <a:xfrm>
            <a:off x="457200" y="0"/>
            <a:ext cx="8229600" cy="399143"/>
          </a:xfrm>
        </p:spPr>
        <p:txBody>
          <a:bodyPr>
            <a:normAutofit fontScale="90000"/>
          </a:bodyPr>
          <a:lstStyle/>
          <a:p>
            <a:pPr algn="ctr"/>
            <a:r>
              <a:rPr lang="en-US" sz="2400" dirty="0" smtClean="0"/>
              <a:t>Spatial Variability of the Simulated Annual-mean Precipitation</a:t>
            </a:r>
            <a:endParaRPr lang="en-US" sz="2400" dirty="0"/>
          </a:p>
        </p:txBody>
      </p:sp>
      <p:sp>
        <p:nvSpPr>
          <p:cNvPr id="11" name="Content Placeholder 2"/>
          <p:cNvSpPr txBox="1">
            <a:spLocks/>
          </p:cNvSpPr>
          <p:nvPr/>
        </p:nvSpPr>
        <p:spPr>
          <a:xfrm>
            <a:off x="5411168" y="736662"/>
            <a:ext cx="3732832" cy="569573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All RCMs used in this study overestimate the observed spatial variability by 50% - 100% of the observation ensemble.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800" dirty="0" smtClean="0">
              <a:latin typeface="+mj-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Spatial pattern correlation between the simulated annual-mean precipitation and observation ensemble ranges from 0.6 to 0.8.</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800" dirty="0" smtClean="0">
              <a:latin typeface="+mj-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Model ensemble outperforms individual models measured in terms of RMSE.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800" dirty="0" smtClean="0">
              <a:latin typeface="+mj-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Models and observations are clearly separated</a:t>
            </a:r>
          </a:p>
          <a:p>
            <a:pPr marL="731520" lvl="1" indent="-274320" defTabSz="914400">
              <a:spcBef>
                <a:spcPct val="20000"/>
              </a:spcBef>
              <a:buClr>
                <a:schemeClr val="accent3"/>
              </a:buClr>
              <a:buSzPct val="95000"/>
              <a:buFont typeface="Wingdings 2"/>
              <a:buChar char=""/>
              <a:defRPr/>
            </a:pPr>
            <a:r>
              <a:rPr lang="en-US" sz="1600" i="1" dirty="0" smtClean="0">
                <a:latin typeface="+mj-lt"/>
              </a:rPr>
              <a:t>Observational uncertainties are large, but may not be crucial in model evaluation</a:t>
            </a:r>
            <a:r>
              <a:rPr lang="en-US" sz="1600" dirty="0" smtClean="0">
                <a:latin typeface="+mj-lt"/>
              </a:rPr>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a:spLocks noGrp="1"/>
          </p:cNvSpPr>
          <p:nvPr>
            <p:ph type="title"/>
          </p:nvPr>
        </p:nvSpPr>
        <p:spPr>
          <a:xfrm>
            <a:off x="0" y="0"/>
            <a:ext cx="9144000" cy="290286"/>
          </a:xfrm>
        </p:spPr>
        <p:txBody>
          <a:bodyPr>
            <a:normAutofit fontScale="90000"/>
          </a:bodyPr>
          <a:lstStyle/>
          <a:p>
            <a:pPr algn="ctr"/>
            <a:r>
              <a:rPr lang="en-US" sz="2000" dirty="0" smtClean="0"/>
              <a:t>Precipitation Annual Cycle: Northern Mountains</a:t>
            </a:r>
            <a:endParaRPr lang="en-US" sz="2000" dirty="0"/>
          </a:p>
        </p:txBody>
      </p:sp>
      <p:grpSp>
        <p:nvGrpSpPr>
          <p:cNvPr id="2" name="Group 28"/>
          <p:cNvGrpSpPr/>
          <p:nvPr/>
        </p:nvGrpSpPr>
        <p:grpSpPr>
          <a:xfrm>
            <a:off x="91388" y="317983"/>
            <a:ext cx="2103909" cy="1828800"/>
            <a:chOff x="182468" y="695739"/>
            <a:chExt cx="2103909" cy="1828800"/>
          </a:xfrm>
        </p:grpSpPr>
        <p:pic>
          <p:nvPicPr>
            <p:cNvPr id="4" name="Picture 3" descr="mapIndiaSbrgn.ai"/>
            <p:cNvPicPr>
              <a:picLocks noChangeAspect="1"/>
            </p:cNvPicPr>
            <p:nvPr/>
          </p:nvPicPr>
          <p:blipFill>
            <a:blip r:embed="rId2"/>
            <a:srcRect l="11765" t="24545" r="11765" b="24091"/>
            <a:stretch>
              <a:fillRect/>
            </a:stretch>
          </p:blipFill>
          <p:spPr>
            <a:xfrm>
              <a:off x="182468" y="695739"/>
              <a:ext cx="2103909" cy="1828800"/>
            </a:xfrm>
            <a:prstGeom prst="rect">
              <a:avLst/>
            </a:prstGeom>
          </p:spPr>
        </p:pic>
        <p:sp>
          <p:nvSpPr>
            <p:cNvPr id="5" name="Rectangle 4"/>
            <p:cNvSpPr/>
            <p:nvPr/>
          </p:nvSpPr>
          <p:spPr>
            <a:xfrm>
              <a:off x="954944" y="960782"/>
              <a:ext cx="176696" cy="10601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mj-lt"/>
              </a:endParaRPr>
            </a:p>
          </p:txBody>
        </p:sp>
        <p:sp>
          <p:nvSpPr>
            <p:cNvPr id="6" name="Rectangle 5"/>
            <p:cNvSpPr/>
            <p:nvPr/>
          </p:nvSpPr>
          <p:spPr>
            <a:xfrm>
              <a:off x="1336973" y="1243496"/>
              <a:ext cx="146304" cy="7315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492761" y="1299373"/>
              <a:ext cx="175565" cy="7315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8" name="Rectangle 7"/>
            <p:cNvSpPr/>
            <p:nvPr/>
          </p:nvSpPr>
          <p:spPr>
            <a:xfrm>
              <a:off x="1701041" y="1321727"/>
              <a:ext cx="153619" cy="80467"/>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 name="TextBox 13"/>
            <p:cNvSpPr txBox="1"/>
            <p:nvPr/>
          </p:nvSpPr>
          <p:spPr>
            <a:xfrm>
              <a:off x="863602" y="882356"/>
              <a:ext cx="364328" cy="230832"/>
            </a:xfrm>
            <a:prstGeom prst="rect">
              <a:avLst/>
            </a:prstGeom>
            <a:noFill/>
          </p:spPr>
          <p:txBody>
            <a:bodyPr wrap="none" rtlCol="0">
              <a:spAutoFit/>
            </a:bodyPr>
            <a:lstStyle/>
            <a:p>
              <a:r>
                <a:rPr lang="en-US" sz="900" b="1" dirty="0" smtClean="0">
                  <a:solidFill>
                    <a:srgbClr val="000000"/>
                  </a:solidFill>
                  <a:latin typeface="+mj-lt"/>
                </a:rPr>
                <a:t>R01</a:t>
              </a:r>
              <a:endParaRPr lang="en-US" sz="900" b="1" dirty="0">
                <a:solidFill>
                  <a:srgbClr val="000000"/>
                </a:solidFill>
                <a:latin typeface="+mj-lt"/>
              </a:endParaRPr>
            </a:p>
          </p:txBody>
        </p:sp>
        <p:sp>
          <p:nvSpPr>
            <p:cNvPr id="15" name="TextBox 14"/>
            <p:cNvSpPr txBox="1"/>
            <p:nvPr/>
          </p:nvSpPr>
          <p:spPr>
            <a:xfrm>
              <a:off x="1227930" y="1157714"/>
              <a:ext cx="366638" cy="230832"/>
            </a:xfrm>
            <a:prstGeom prst="rect">
              <a:avLst/>
            </a:prstGeom>
            <a:noFill/>
          </p:spPr>
          <p:txBody>
            <a:bodyPr wrap="none" rtlCol="0">
              <a:spAutoFit/>
            </a:bodyPr>
            <a:lstStyle/>
            <a:p>
              <a:r>
                <a:rPr lang="en-US" sz="900" b="1" dirty="0" smtClean="0">
                  <a:latin typeface="+mj-lt"/>
                </a:rPr>
                <a:t>R04</a:t>
              </a:r>
              <a:endParaRPr lang="en-US" sz="900" b="1" dirty="0">
                <a:latin typeface="+mj-lt"/>
              </a:endParaRPr>
            </a:p>
          </p:txBody>
        </p:sp>
        <p:sp>
          <p:nvSpPr>
            <p:cNvPr id="18" name="TextBox 17"/>
            <p:cNvSpPr txBox="1"/>
            <p:nvPr/>
          </p:nvSpPr>
          <p:spPr>
            <a:xfrm>
              <a:off x="1397264" y="1208510"/>
              <a:ext cx="366638" cy="230832"/>
            </a:xfrm>
            <a:prstGeom prst="rect">
              <a:avLst/>
            </a:prstGeom>
            <a:noFill/>
          </p:spPr>
          <p:txBody>
            <a:bodyPr wrap="none" rtlCol="0">
              <a:spAutoFit/>
            </a:bodyPr>
            <a:lstStyle/>
            <a:p>
              <a:r>
                <a:rPr lang="en-US" sz="900" b="1" dirty="0" smtClean="0">
                  <a:latin typeface="+mj-lt"/>
                </a:rPr>
                <a:t>R05</a:t>
              </a:r>
              <a:endParaRPr lang="en-US" sz="900" b="1" dirty="0">
                <a:latin typeface="+mj-lt"/>
              </a:endParaRPr>
            </a:p>
          </p:txBody>
        </p:sp>
        <p:sp>
          <p:nvSpPr>
            <p:cNvPr id="19" name="TextBox 18"/>
            <p:cNvSpPr txBox="1"/>
            <p:nvPr/>
          </p:nvSpPr>
          <p:spPr>
            <a:xfrm>
              <a:off x="1583532" y="1233905"/>
              <a:ext cx="366638" cy="230832"/>
            </a:xfrm>
            <a:prstGeom prst="rect">
              <a:avLst/>
            </a:prstGeom>
            <a:noFill/>
          </p:spPr>
          <p:txBody>
            <a:bodyPr wrap="none" rtlCol="0">
              <a:spAutoFit/>
            </a:bodyPr>
            <a:lstStyle/>
            <a:p>
              <a:r>
                <a:rPr lang="en-US" sz="900" b="1" dirty="0" smtClean="0">
                  <a:latin typeface="+mj-lt"/>
                </a:rPr>
                <a:t>R06</a:t>
              </a:r>
              <a:endParaRPr lang="en-US" sz="900" b="1" dirty="0">
                <a:latin typeface="+mj-lt"/>
              </a:endParaRPr>
            </a:p>
          </p:txBody>
        </p:sp>
      </p:grpSp>
      <p:grpSp>
        <p:nvGrpSpPr>
          <p:cNvPr id="39" name="Group 38"/>
          <p:cNvGrpSpPr/>
          <p:nvPr/>
        </p:nvGrpSpPr>
        <p:grpSpPr>
          <a:xfrm>
            <a:off x="2195296" y="263770"/>
            <a:ext cx="6452592" cy="5029200"/>
            <a:chOff x="2195296" y="416624"/>
            <a:chExt cx="6452592" cy="5029200"/>
          </a:xfrm>
        </p:grpSpPr>
        <p:pic>
          <p:nvPicPr>
            <p:cNvPr id="38" name="Picture 37" descr="annCyc_pr_R06.png"/>
            <p:cNvPicPr>
              <a:picLocks noChangeAspect="1"/>
            </p:cNvPicPr>
            <p:nvPr/>
          </p:nvPicPr>
          <p:blipFill>
            <a:blip r:embed="rId3"/>
            <a:srcRect l="6249" t="8332" r="8749" b="3333"/>
            <a:stretch>
              <a:fillRect/>
            </a:stretch>
          </p:blipFill>
          <p:spPr>
            <a:xfrm>
              <a:off x="5421593" y="2931224"/>
              <a:ext cx="3226295" cy="2514600"/>
            </a:xfrm>
            <a:prstGeom prst="rect">
              <a:avLst/>
            </a:prstGeom>
          </p:spPr>
        </p:pic>
        <p:pic>
          <p:nvPicPr>
            <p:cNvPr id="37" name="Picture 36" descr="annCyc_pr_R05.png"/>
            <p:cNvPicPr>
              <a:picLocks noChangeAspect="1"/>
            </p:cNvPicPr>
            <p:nvPr/>
          </p:nvPicPr>
          <p:blipFill>
            <a:blip r:embed="rId4"/>
            <a:srcRect l="6249" t="8332" r="8749" b="3333"/>
            <a:stretch>
              <a:fillRect/>
            </a:stretch>
          </p:blipFill>
          <p:spPr>
            <a:xfrm>
              <a:off x="2195297" y="2931224"/>
              <a:ext cx="3226296" cy="2514600"/>
            </a:xfrm>
            <a:prstGeom prst="rect">
              <a:avLst/>
            </a:prstGeom>
          </p:spPr>
        </p:pic>
        <p:pic>
          <p:nvPicPr>
            <p:cNvPr id="36" name="Picture 35" descr="annCyc_pr_R04.png"/>
            <p:cNvPicPr>
              <a:picLocks noChangeAspect="1"/>
            </p:cNvPicPr>
            <p:nvPr/>
          </p:nvPicPr>
          <p:blipFill>
            <a:blip r:embed="rId5"/>
            <a:srcRect l="6249" t="8332" r="8749" b="3333"/>
            <a:stretch>
              <a:fillRect/>
            </a:stretch>
          </p:blipFill>
          <p:spPr>
            <a:xfrm>
              <a:off x="5421592" y="416624"/>
              <a:ext cx="3226296" cy="2514600"/>
            </a:xfrm>
            <a:prstGeom prst="rect">
              <a:avLst/>
            </a:prstGeom>
          </p:spPr>
        </p:pic>
        <p:pic>
          <p:nvPicPr>
            <p:cNvPr id="35" name="Picture 34" descr="annCyc_pr_R01.png"/>
            <p:cNvPicPr>
              <a:picLocks noChangeAspect="1"/>
            </p:cNvPicPr>
            <p:nvPr/>
          </p:nvPicPr>
          <p:blipFill>
            <a:blip r:embed="rId6"/>
            <a:srcRect l="6249" t="8332" r="8749" b="3333"/>
            <a:stretch>
              <a:fillRect/>
            </a:stretch>
          </p:blipFill>
          <p:spPr>
            <a:xfrm>
              <a:off x="2195296" y="416624"/>
              <a:ext cx="3226296" cy="2514600"/>
            </a:xfrm>
            <a:prstGeom prst="rect">
              <a:avLst/>
            </a:prstGeom>
          </p:spPr>
        </p:pic>
        <p:sp>
          <p:nvSpPr>
            <p:cNvPr id="21" name="TextBox 20"/>
            <p:cNvSpPr txBox="1"/>
            <p:nvPr/>
          </p:nvSpPr>
          <p:spPr>
            <a:xfrm>
              <a:off x="8127215" y="463377"/>
              <a:ext cx="466794" cy="307777"/>
            </a:xfrm>
            <a:prstGeom prst="rect">
              <a:avLst/>
            </a:prstGeom>
            <a:noFill/>
          </p:spPr>
          <p:txBody>
            <a:bodyPr wrap="none" rtlCol="0">
              <a:spAutoFit/>
            </a:bodyPr>
            <a:lstStyle/>
            <a:p>
              <a:r>
                <a:rPr lang="en-US" sz="1400" dirty="0" smtClean="0">
                  <a:solidFill>
                    <a:srgbClr val="000000"/>
                  </a:solidFill>
                  <a:latin typeface="+mj-lt"/>
                </a:rPr>
                <a:t>R04</a:t>
              </a:r>
              <a:endParaRPr lang="en-US" sz="1400" dirty="0">
                <a:solidFill>
                  <a:srgbClr val="000000"/>
                </a:solidFill>
                <a:latin typeface="+mj-lt"/>
              </a:endParaRPr>
            </a:p>
          </p:txBody>
        </p:sp>
        <p:sp>
          <p:nvSpPr>
            <p:cNvPr id="22" name="TextBox 21"/>
            <p:cNvSpPr txBox="1"/>
            <p:nvPr/>
          </p:nvSpPr>
          <p:spPr>
            <a:xfrm>
              <a:off x="4898658" y="2979082"/>
              <a:ext cx="464139" cy="307777"/>
            </a:xfrm>
            <a:prstGeom prst="rect">
              <a:avLst/>
            </a:prstGeom>
            <a:noFill/>
          </p:spPr>
          <p:txBody>
            <a:bodyPr wrap="none" rtlCol="0">
              <a:spAutoFit/>
            </a:bodyPr>
            <a:lstStyle/>
            <a:p>
              <a:r>
                <a:rPr lang="en-US" sz="1400" dirty="0" smtClean="0">
                  <a:solidFill>
                    <a:srgbClr val="000000"/>
                  </a:solidFill>
                  <a:latin typeface="+mj-lt"/>
                </a:rPr>
                <a:t>R05</a:t>
              </a:r>
              <a:endParaRPr lang="en-US" sz="1400" dirty="0">
                <a:solidFill>
                  <a:srgbClr val="000000"/>
                </a:solidFill>
                <a:latin typeface="+mj-lt"/>
              </a:endParaRPr>
            </a:p>
          </p:txBody>
        </p:sp>
        <p:sp>
          <p:nvSpPr>
            <p:cNvPr id="24" name="TextBox 23"/>
            <p:cNvSpPr txBox="1"/>
            <p:nvPr/>
          </p:nvSpPr>
          <p:spPr>
            <a:xfrm>
              <a:off x="5649061" y="2979082"/>
              <a:ext cx="464139" cy="307777"/>
            </a:xfrm>
            <a:prstGeom prst="rect">
              <a:avLst/>
            </a:prstGeom>
            <a:noFill/>
          </p:spPr>
          <p:txBody>
            <a:bodyPr wrap="none" rtlCol="0">
              <a:spAutoFit/>
            </a:bodyPr>
            <a:lstStyle/>
            <a:p>
              <a:r>
                <a:rPr lang="en-US" sz="1400" dirty="0" smtClean="0">
                  <a:solidFill>
                    <a:srgbClr val="000000"/>
                  </a:solidFill>
                  <a:latin typeface="+mj-lt"/>
                </a:rPr>
                <a:t>R06</a:t>
              </a:r>
              <a:endParaRPr lang="en-US" sz="1400" dirty="0">
                <a:solidFill>
                  <a:srgbClr val="000000"/>
                </a:solidFill>
                <a:latin typeface="+mj-lt"/>
              </a:endParaRPr>
            </a:p>
          </p:txBody>
        </p:sp>
        <p:sp>
          <p:nvSpPr>
            <p:cNvPr id="31" name="TextBox 30"/>
            <p:cNvSpPr txBox="1"/>
            <p:nvPr/>
          </p:nvSpPr>
          <p:spPr>
            <a:xfrm>
              <a:off x="2464883" y="470837"/>
              <a:ext cx="466794" cy="307777"/>
            </a:xfrm>
            <a:prstGeom prst="rect">
              <a:avLst/>
            </a:prstGeom>
            <a:noFill/>
          </p:spPr>
          <p:txBody>
            <a:bodyPr wrap="none" rtlCol="0">
              <a:spAutoFit/>
            </a:bodyPr>
            <a:lstStyle/>
            <a:p>
              <a:r>
                <a:rPr lang="en-US" sz="1400" dirty="0" smtClean="0">
                  <a:solidFill>
                    <a:srgbClr val="000000"/>
                  </a:solidFill>
                  <a:latin typeface="+mj-lt"/>
                </a:rPr>
                <a:t>R01</a:t>
              </a:r>
              <a:endParaRPr lang="en-US" sz="1400" dirty="0">
                <a:solidFill>
                  <a:srgbClr val="000000"/>
                </a:solidFill>
                <a:latin typeface="+mj-lt"/>
              </a:endParaRPr>
            </a:p>
          </p:txBody>
        </p:sp>
      </p:grpSp>
      <p:sp>
        <p:nvSpPr>
          <p:cNvPr id="29" name="Content Placeholder 2"/>
          <p:cNvSpPr txBox="1">
            <a:spLocks/>
          </p:cNvSpPr>
          <p:nvPr/>
        </p:nvSpPr>
        <p:spPr>
          <a:xfrm>
            <a:off x="311116" y="5296704"/>
            <a:ext cx="8581572" cy="1511321"/>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No RCM nor the model ensemble show any skill in simulating precipitation annual cycle over the southern Hindu Kush regions.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For other regions, a majority of models and the model ensemble generate correct phase of the observed annual cycle.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The model ensemble performs better in the eastern Himalayas than in the western part.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a:spLocks noGrp="1"/>
          </p:cNvSpPr>
          <p:nvPr>
            <p:ph type="title"/>
          </p:nvPr>
        </p:nvSpPr>
        <p:spPr>
          <a:xfrm>
            <a:off x="0" y="0"/>
            <a:ext cx="9144000" cy="299357"/>
          </a:xfrm>
        </p:spPr>
        <p:txBody>
          <a:bodyPr>
            <a:normAutofit fontScale="90000"/>
          </a:bodyPr>
          <a:lstStyle/>
          <a:p>
            <a:pPr algn="ctr"/>
            <a:r>
              <a:rPr lang="en-US" sz="2000" dirty="0" smtClean="0"/>
              <a:t>Precipitation Annual Cycles: Northern  Plains</a:t>
            </a:r>
            <a:endParaRPr lang="en-US" sz="2000" dirty="0"/>
          </a:p>
        </p:txBody>
      </p:sp>
      <p:grpSp>
        <p:nvGrpSpPr>
          <p:cNvPr id="2" name="Group 25"/>
          <p:cNvGrpSpPr/>
          <p:nvPr/>
        </p:nvGrpSpPr>
        <p:grpSpPr>
          <a:xfrm>
            <a:off x="112481" y="387300"/>
            <a:ext cx="2103909" cy="1828800"/>
            <a:chOff x="182468" y="695739"/>
            <a:chExt cx="2103909" cy="1828800"/>
          </a:xfrm>
        </p:grpSpPr>
        <p:pic>
          <p:nvPicPr>
            <p:cNvPr id="4" name="Picture 3" descr="mapIndiaSbrgn.ai"/>
            <p:cNvPicPr>
              <a:picLocks noChangeAspect="1"/>
            </p:cNvPicPr>
            <p:nvPr/>
          </p:nvPicPr>
          <p:blipFill>
            <a:blip r:embed="rId2"/>
            <a:srcRect l="11765" t="24545" r="11765" b="24091"/>
            <a:stretch>
              <a:fillRect/>
            </a:stretch>
          </p:blipFill>
          <p:spPr>
            <a:xfrm>
              <a:off x="182468" y="695739"/>
              <a:ext cx="2103909" cy="1828800"/>
            </a:xfrm>
            <a:prstGeom prst="rect">
              <a:avLst/>
            </a:prstGeom>
          </p:spPr>
        </p:pic>
        <p:sp>
          <p:nvSpPr>
            <p:cNvPr id="5" name="Rectangle 4"/>
            <p:cNvSpPr/>
            <p:nvPr/>
          </p:nvSpPr>
          <p:spPr>
            <a:xfrm>
              <a:off x="712307" y="1219097"/>
              <a:ext cx="155448" cy="24688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mj-lt"/>
              </a:endParaRPr>
            </a:p>
          </p:txBody>
        </p:sp>
        <p:sp>
          <p:nvSpPr>
            <p:cNvPr id="6" name="Rectangle 5"/>
            <p:cNvSpPr/>
            <p:nvPr/>
          </p:nvSpPr>
          <p:spPr>
            <a:xfrm>
              <a:off x="1234392" y="1402766"/>
              <a:ext cx="329184" cy="10972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283327" y="1552559"/>
              <a:ext cx="201168" cy="10972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 name="TextBox 13"/>
            <p:cNvSpPr txBox="1"/>
            <p:nvPr/>
          </p:nvSpPr>
          <p:spPr>
            <a:xfrm>
              <a:off x="610450" y="1233905"/>
              <a:ext cx="366638" cy="230832"/>
            </a:xfrm>
            <a:prstGeom prst="rect">
              <a:avLst/>
            </a:prstGeom>
            <a:noFill/>
          </p:spPr>
          <p:txBody>
            <a:bodyPr wrap="none" rtlCol="0">
              <a:spAutoFit/>
            </a:bodyPr>
            <a:lstStyle/>
            <a:p>
              <a:r>
                <a:rPr lang="en-US" sz="900" b="1" dirty="0" smtClean="0">
                  <a:solidFill>
                    <a:srgbClr val="000000"/>
                  </a:solidFill>
                  <a:latin typeface="+mj-lt"/>
                </a:rPr>
                <a:t>R02</a:t>
              </a:r>
              <a:endParaRPr lang="en-US" sz="900" b="1" dirty="0">
                <a:solidFill>
                  <a:srgbClr val="000000"/>
                </a:solidFill>
                <a:latin typeface="+mj-lt"/>
              </a:endParaRPr>
            </a:p>
          </p:txBody>
        </p:sp>
        <p:sp>
          <p:nvSpPr>
            <p:cNvPr id="18" name="TextBox 17"/>
            <p:cNvSpPr txBox="1"/>
            <p:nvPr/>
          </p:nvSpPr>
          <p:spPr>
            <a:xfrm>
              <a:off x="1217459" y="1330194"/>
              <a:ext cx="366638" cy="230832"/>
            </a:xfrm>
            <a:prstGeom prst="rect">
              <a:avLst/>
            </a:prstGeom>
            <a:noFill/>
          </p:spPr>
          <p:txBody>
            <a:bodyPr wrap="none" rtlCol="0">
              <a:spAutoFit/>
            </a:bodyPr>
            <a:lstStyle/>
            <a:p>
              <a:r>
                <a:rPr lang="en-US" sz="900" b="1" dirty="0" smtClean="0">
                  <a:latin typeface="+mj-lt"/>
                </a:rPr>
                <a:t>R07</a:t>
              </a:r>
              <a:endParaRPr lang="en-US" sz="900" b="1" dirty="0">
                <a:latin typeface="+mj-lt"/>
              </a:endParaRPr>
            </a:p>
          </p:txBody>
        </p:sp>
        <p:sp>
          <p:nvSpPr>
            <p:cNvPr id="19" name="TextBox 18"/>
            <p:cNvSpPr txBox="1"/>
            <p:nvPr/>
          </p:nvSpPr>
          <p:spPr>
            <a:xfrm>
              <a:off x="1196938" y="1495560"/>
              <a:ext cx="366638" cy="230832"/>
            </a:xfrm>
            <a:prstGeom prst="rect">
              <a:avLst/>
            </a:prstGeom>
            <a:noFill/>
          </p:spPr>
          <p:txBody>
            <a:bodyPr wrap="none" rtlCol="0">
              <a:spAutoFit/>
            </a:bodyPr>
            <a:lstStyle/>
            <a:p>
              <a:r>
                <a:rPr lang="en-US" sz="900" b="1" dirty="0" smtClean="0">
                  <a:latin typeface="+mj-lt"/>
                </a:rPr>
                <a:t>R08</a:t>
              </a:r>
              <a:endParaRPr lang="en-US" sz="900" b="1" dirty="0">
                <a:latin typeface="+mj-lt"/>
              </a:endParaRPr>
            </a:p>
          </p:txBody>
        </p:sp>
        <p:sp>
          <p:nvSpPr>
            <p:cNvPr id="25" name="Rectangle 24"/>
            <p:cNvSpPr/>
            <p:nvPr/>
          </p:nvSpPr>
          <p:spPr>
            <a:xfrm>
              <a:off x="983245" y="1219091"/>
              <a:ext cx="146304" cy="24688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mj-lt"/>
              </a:endParaRPr>
            </a:p>
          </p:txBody>
        </p:sp>
        <p:sp>
          <p:nvSpPr>
            <p:cNvPr id="15" name="TextBox 14"/>
            <p:cNvSpPr txBox="1"/>
            <p:nvPr/>
          </p:nvSpPr>
          <p:spPr>
            <a:xfrm>
              <a:off x="867755" y="1235153"/>
              <a:ext cx="366638" cy="230832"/>
            </a:xfrm>
            <a:prstGeom prst="rect">
              <a:avLst/>
            </a:prstGeom>
            <a:noFill/>
          </p:spPr>
          <p:txBody>
            <a:bodyPr wrap="none" rtlCol="0">
              <a:spAutoFit/>
            </a:bodyPr>
            <a:lstStyle/>
            <a:p>
              <a:r>
                <a:rPr lang="en-US" sz="900" b="1" dirty="0" smtClean="0">
                  <a:latin typeface="+mj-lt"/>
                </a:rPr>
                <a:t>R03</a:t>
              </a:r>
              <a:endParaRPr lang="en-US" sz="900" b="1" dirty="0">
                <a:latin typeface="+mj-lt"/>
              </a:endParaRPr>
            </a:p>
          </p:txBody>
        </p:sp>
      </p:grpSp>
      <p:grpSp>
        <p:nvGrpSpPr>
          <p:cNvPr id="40" name="Group 39"/>
          <p:cNvGrpSpPr/>
          <p:nvPr/>
        </p:nvGrpSpPr>
        <p:grpSpPr>
          <a:xfrm>
            <a:off x="2216390" y="358147"/>
            <a:ext cx="6481530" cy="5029200"/>
            <a:chOff x="2216390" y="299357"/>
            <a:chExt cx="6481530" cy="5029200"/>
          </a:xfrm>
        </p:grpSpPr>
        <p:pic>
          <p:nvPicPr>
            <p:cNvPr id="35" name="Picture 34" descr="annCyc_pr_R08.png"/>
            <p:cNvPicPr>
              <a:picLocks noChangeAspect="1"/>
            </p:cNvPicPr>
            <p:nvPr/>
          </p:nvPicPr>
          <p:blipFill>
            <a:blip r:embed="rId3"/>
            <a:srcRect l="6249" t="8332" r="8749" b="3333"/>
            <a:stretch>
              <a:fillRect/>
            </a:stretch>
          </p:blipFill>
          <p:spPr>
            <a:xfrm>
              <a:off x="5471625" y="2813957"/>
              <a:ext cx="3226295" cy="2514600"/>
            </a:xfrm>
            <a:prstGeom prst="rect">
              <a:avLst/>
            </a:prstGeom>
          </p:spPr>
        </p:pic>
        <p:pic>
          <p:nvPicPr>
            <p:cNvPr id="34" name="Picture 33" descr="annCyc_pr_R07.png"/>
            <p:cNvPicPr>
              <a:picLocks noChangeAspect="1"/>
            </p:cNvPicPr>
            <p:nvPr/>
          </p:nvPicPr>
          <p:blipFill>
            <a:blip r:embed="rId4"/>
            <a:srcRect l="6249" t="8332" r="8749" b="3333"/>
            <a:stretch>
              <a:fillRect/>
            </a:stretch>
          </p:blipFill>
          <p:spPr>
            <a:xfrm>
              <a:off x="2216390" y="2813957"/>
              <a:ext cx="3226295" cy="2514600"/>
            </a:xfrm>
            <a:prstGeom prst="rect">
              <a:avLst/>
            </a:prstGeom>
          </p:spPr>
        </p:pic>
        <p:pic>
          <p:nvPicPr>
            <p:cNvPr id="33" name="Picture 32" descr="annCyc_pr_R03.png"/>
            <p:cNvPicPr>
              <a:picLocks noChangeAspect="1"/>
            </p:cNvPicPr>
            <p:nvPr/>
          </p:nvPicPr>
          <p:blipFill>
            <a:blip r:embed="rId5"/>
            <a:srcRect l="6249" t="8332" r="8749" b="3333"/>
            <a:stretch>
              <a:fillRect/>
            </a:stretch>
          </p:blipFill>
          <p:spPr>
            <a:xfrm>
              <a:off x="5471625" y="299357"/>
              <a:ext cx="3226295" cy="2514600"/>
            </a:xfrm>
            <a:prstGeom prst="rect">
              <a:avLst/>
            </a:prstGeom>
          </p:spPr>
        </p:pic>
        <p:pic>
          <p:nvPicPr>
            <p:cNvPr id="32" name="Picture 31" descr="annCyc_pr_R02.png"/>
            <p:cNvPicPr>
              <a:picLocks noChangeAspect="1"/>
            </p:cNvPicPr>
            <p:nvPr/>
          </p:nvPicPr>
          <p:blipFill>
            <a:blip r:embed="rId6"/>
            <a:srcRect l="6249" t="8332" r="8749" b="3333"/>
            <a:stretch>
              <a:fillRect/>
            </a:stretch>
          </p:blipFill>
          <p:spPr>
            <a:xfrm>
              <a:off x="2216390" y="299357"/>
              <a:ext cx="3226295" cy="2514600"/>
            </a:xfrm>
            <a:prstGeom prst="rect">
              <a:avLst/>
            </a:prstGeom>
          </p:spPr>
        </p:pic>
        <p:sp>
          <p:nvSpPr>
            <p:cNvPr id="21" name="TextBox 20"/>
            <p:cNvSpPr txBox="1"/>
            <p:nvPr/>
          </p:nvSpPr>
          <p:spPr>
            <a:xfrm>
              <a:off x="8218421" y="357491"/>
              <a:ext cx="424358" cy="279797"/>
            </a:xfrm>
            <a:prstGeom prst="rect">
              <a:avLst/>
            </a:prstGeom>
            <a:noFill/>
          </p:spPr>
          <p:txBody>
            <a:bodyPr wrap="none" rtlCol="0">
              <a:spAutoFit/>
            </a:bodyPr>
            <a:lstStyle/>
            <a:p>
              <a:r>
                <a:rPr lang="en-US" sz="1400" dirty="0" smtClean="0">
                  <a:solidFill>
                    <a:srgbClr val="000000"/>
                  </a:solidFill>
                  <a:latin typeface="+mj-lt"/>
                </a:rPr>
                <a:t>R03</a:t>
              </a:r>
              <a:endParaRPr lang="en-US" sz="1400" dirty="0">
                <a:solidFill>
                  <a:srgbClr val="000000"/>
                </a:solidFill>
                <a:latin typeface="+mj-lt"/>
              </a:endParaRPr>
            </a:p>
          </p:txBody>
        </p:sp>
        <p:sp>
          <p:nvSpPr>
            <p:cNvPr id="22" name="TextBox 21"/>
            <p:cNvSpPr txBox="1"/>
            <p:nvPr/>
          </p:nvSpPr>
          <p:spPr>
            <a:xfrm>
              <a:off x="4961211" y="2868823"/>
              <a:ext cx="424358" cy="279797"/>
            </a:xfrm>
            <a:prstGeom prst="rect">
              <a:avLst/>
            </a:prstGeom>
            <a:noFill/>
          </p:spPr>
          <p:txBody>
            <a:bodyPr wrap="none" rtlCol="0">
              <a:spAutoFit/>
            </a:bodyPr>
            <a:lstStyle/>
            <a:p>
              <a:r>
                <a:rPr lang="en-US" sz="1400" dirty="0" smtClean="0">
                  <a:solidFill>
                    <a:srgbClr val="000000"/>
                  </a:solidFill>
                  <a:latin typeface="+mj-lt"/>
                </a:rPr>
                <a:t>R07</a:t>
              </a:r>
              <a:endParaRPr lang="en-US" sz="1400" dirty="0">
                <a:solidFill>
                  <a:srgbClr val="000000"/>
                </a:solidFill>
                <a:latin typeface="+mj-lt"/>
              </a:endParaRPr>
            </a:p>
          </p:txBody>
        </p:sp>
        <p:sp>
          <p:nvSpPr>
            <p:cNvPr id="24" name="TextBox 23"/>
            <p:cNvSpPr txBox="1"/>
            <p:nvPr/>
          </p:nvSpPr>
          <p:spPr>
            <a:xfrm>
              <a:off x="8218421" y="2868823"/>
              <a:ext cx="424358" cy="279797"/>
            </a:xfrm>
            <a:prstGeom prst="rect">
              <a:avLst/>
            </a:prstGeom>
            <a:noFill/>
          </p:spPr>
          <p:txBody>
            <a:bodyPr wrap="none" rtlCol="0">
              <a:spAutoFit/>
            </a:bodyPr>
            <a:lstStyle/>
            <a:p>
              <a:r>
                <a:rPr lang="en-US" sz="1400" dirty="0" smtClean="0">
                  <a:solidFill>
                    <a:srgbClr val="000000"/>
                  </a:solidFill>
                  <a:latin typeface="+mj-lt"/>
                </a:rPr>
                <a:t>R08</a:t>
              </a:r>
              <a:endParaRPr lang="en-US" sz="1400" dirty="0">
                <a:solidFill>
                  <a:srgbClr val="000000"/>
                </a:solidFill>
                <a:latin typeface="+mj-lt"/>
              </a:endParaRPr>
            </a:p>
          </p:txBody>
        </p:sp>
        <p:sp>
          <p:nvSpPr>
            <p:cNvPr id="28" name="TextBox 27"/>
            <p:cNvSpPr txBox="1"/>
            <p:nvPr/>
          </p:nvSpPr>
          <p:spPr>
            <a:xfrm>
              <a:off x="4961211" y="357491"/>
              <a:ext cx="424358" cy="279797"/>
            </a:xfrm>
            <a:prstGeom prst="rect">
              <a:avLst/>
            </a:prstGeom>
            <a:noFill/>
          </p:spPr>
          <p:txBody>
            <a:bodyPr wrap="none" rtlCol="0">
              <a:spAutoFit/>
            </a:bodyPr>
            <a:lstStyle/>
            <a:p>
              <a:r>
                <a:rPr lang="en-US" sz="1400" dirty="0" smtClean="0">
                  <a:solidFill>
                    <a:srgbClr val="000000"/>
                  </a:solidFill>
                  <a:latin typeface="+mj-lt"/>
                </a:rPr>
                <a:t>R02</a:t>
              </a:r>
              <a:endParaRPr lang="en-US" sz="1400" dirty="0">
                <a:solidFill>
                  <a:srgbClr val="000000"/>
                </a:solidFill>
                <a:latin typeface="+mj-lt"/>
              </a:endParaRPr>
            </a:p>
          </p:txBody>
        </p:sp>
      </p:grpSp>
      <p:sp>
        <p:nvSpPr>
          <p:cNvPr id="31" name="Content Placeholder 2"/>
          <p:cNvSpPr txBox="1">
            <a:spLocks/>
          </p:cNvSpPr>
          <p:nvPr/>
        </p:nvSpPr>
        <p:spPr>
          <a:xfrm>
            <a:off x="82313" y="5455828"/>
            <a:ext cx="8948509" cy="1366897"/>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RCMs perform more consistently for these regions than for the northern mountain regions.</a:t>
            </a:r>
          </a:p>
          <a:p>
            <a:pPr marL="731520" lvl="1" indent="-274320" defTabSz="914400">
              <a:spcBef>
                <a:spcPct val="20000"/>
              </a:spcBef>
              <a:buClr>
                <a:schemeClr val="accent3"/>
              </a:buClr>
              <a:buSzPct val="95000"/>
              <a:buFont typeface="Wingdings 2"/>
              <a:buChar char=""/>
              <a:defRPr/>
            </a:pPr>
            <a:r>
              <a:rPr lang="en-US" dirty="0" smtClean="0">
                <a:latin typeface="+mj-lt"/>
              </a:rPr>
              <a:t>Inter-model variability is still large</a:t>
            </a:r>
          </a:p>
          <a:p>
            <a:pPr marL="731520" lvl="1" indent="-274320" defTabSz="914400">
              <a:spcBef>
                <a:spcPct val="20000"/>
              </a:spcBef>
              <a:buClr>
                <a:schemeClr val="accent3"/>
              </a:buClr>
              <a:buSzPct val="95000"/>
              <a:buFont typeface="Wingdings 2"/>
              <a:buChar char=""/>
              <a:defRPr/>
            </a:pPr>
            <a:r>
              <a:rPr lang="en-US" dirty="0" smtClean="0">
                <a:latin typeface="+mj-lt"/>
              </a:rPr>
              <a:t>Model ensemble performs well in the regions 3, 7, and 8.</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RCMs generally show better performance in wetter regions than drier regions.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a:spLocks noGrp="1"/>
          </p:cNvSpPr>
          <p:nvPr>
            <p:ph type="title"/>
          </p:nvPr>
        </p:nvSpPr>
        <p:spPr>
          <a:xfrm>
            <a:off x="0" y="0"/>
            <a:ext cx="9144000" cy="416624"/>
          </a:xfrm>
        </p:spPr>
        <p:txBody>
          <a:bodyPr>
            <a:normAutofit/>
          </a:bodyPr>
          <a:lstStyle/>
          <a:p>
            <a:pPr algn="ctr"/>
            <a:r>
              <a:rPr lang="en-US" sz="2000" dirty="0" smtClean="0"/>
              <a:t>Precipitation Annual Cycles: South-Central India</a:t>
            </a:r>
            <a:endParaRPr lang="en-US" sz="2000" dirty="0"/>
          </a:p>
        </p:txBody>
      </p:sp>
      <p:grpSp>
        <p:nvGrpSpPr>
          <p:cNvPr id="22" name="Group 21"/>
          <p:cNvGrpSpPr/>
          <p:nvPr/>
        </p:nvGrpSpPr>
        <p:grpSpPr>
          <a:xfrm>
            <a:off x="979872" y="748720"/>
            <a:ext cx="7040091" cy="2743200"/>
            <a:chOff x="2103909" y="695739"/>
            <a:chExt cx="7040091" cy="2743200"/>
          </a:xfrm>
        </p:grpSpPr>
        <p:pic>
          <p:nvPicPr>
            <p:cNvPr id="20" name="Picture 19" descr="annCyc_pr_R10.png"/>
            <p:cNvPicPr>
              <a:picLocks noChangeAspect="1"/>
            </p:cNvPicPr>
            <p:nvPr/>
          </p:nvPicPr>
          <p:blipFill>
            <a:blip r:embed="rId2"/>
            <a:srcRect l="6249" t="8332" r="8749" b="3333"/>
            <a:stretch>
              <a:fillRect/>
            </a:stretch>
          </p:blipFill>
          <p:spPr>
            <a:xfrm>
              <a:off x="5624405" y="695739"/>
              <a:ext cx="3519595" cy="2743200"/>
            </a:xfrm>
            <a:prstGeom prst="rect">
              <a:avLst/>
            </a:prstGeom>
          </p:spPr>
        </p:pic>
        <p:pic>
          <p:nvPicPr>
            <p:cNvPr id="15" name="Picture 14" descr="annCyc_pr_R09.png"/>
            <p:cNvPicPr>
              <a:picLocks noChangeAspect="1"/>
            </p:cNvPicPr>
            <p:nvPr/>
          </p:nvPicPr>
          <p:blipFill>
            <a:blip r:embed="rId3"/>
            <a:srcRect l="6249" t="8332" r="8749" b="3333"/>
            <a:stretch>
              <a:fillRect/>
            </a:stretch>
          </p:blipFill>
          <p:spPr>
            <a:xfrm>
              <a:off x="2103909" y="695739"/>
              <a:ext cx="3519595" cy="2743200"/>
            </a:xfrm>
            <a:prstGeom prst="rect">
              <a:avLst/>
            </a:prstGeom>
          </p:spPr>
        </p:pic>
        <p:sp>
          <p:nvSpPr>
            <p:cNvPr id="21" name="TextBox 20"/>
            <p:cNvSpPr txBox="1"/>
            <p:nvPr/>
          </p:nvSpPr>
          <p:spPr>
            <a:xfrm>
              <a:off x="8608434" y="748720"/>
              <a:ext cx="466794" cy="307777"/>
            </a:xfrm>
            <a:prstGeom prst="rect">
              <a:avLst/>
            </a:prstGeom>
            <a:noFill/>
          </p:spPr>
          <p:txBody>
            <a:bodyPr wrap="none" rtlCol="0">
              <a:spAutoFit/>
            </a:bodyPr>
            <a:lstStyle/>
            <a:p>
              <a:r>
                <a:rPr lang="en-US" sz="1400" dirty="0" smtClean="0">
                  <a:solidFill>
                    <a:srgbClr val="000000"/>
                  </a:solidFill>
                  <a:latin typeface="+mj-lt"/>
                </a:rPr>
                <a:t>R10</a:t>
              </a:r>
              <a:endParaRPr lang="en-US" sz="1400" dirty="0">
                <a:solidFill>
                  <a:srgbClr val="000000"/>
                </a:solidFill>
                <a:latin typeface="+mj-lt"/>
              </a:endParaRPr>
            </a:p>
          </p:txBody>
        </p:sp>
        <p:sp>
          <p:nvSpPr>
            <p:cNvPr id="28" name="TextBox 27"/>
            <p:cNvSpPr txBox="1"/>
            <p:nvPr/>
          </p:nvSpPr>
          <p:spPr>
            <a:xfrm>
              <a:off x="5083996" y="746135"/>
              <a:ext cx="466794" cy="307777"/>
            </a:xfrm>
            <a:prstGeom prst="rect">
              <a:avLst/>
            </a:prstGeom>
            <a:noFill/>
          </p:spPr>
          <p:txBody>
            <a:bodyPr wrap="none" rtlCol="0">
              <a:spAutoFit/>
            </a:bodyPr>
            <a:lstStyle/>
            <a:p>
              <a:r>
                <a:rPr lang="en-US" sz="1400" dirty="0" smtClean="0">
                  <a:solidFill>
                    <a:srgbClr val="000000"/>
                  </a:solidFill>
                  <a:latin typeface="+mj-lt"/>
                </a:rPr>
                <a:t>R09</a:t>
              </a:r>
              <a:endParaRPr lang="en-US" sz="1400" dirty="0">
                <a:solidFill>
                  <a:srgbClr val="000000"/>
                </a:solidFill>
                <a:latin typeface="+mj-lt"/>
              </a:endParaRPr>
            </a:p>
          </p:txBody>
        </p:sp>
      </p:grpSp>
      <p:grpSp>
        <p:nvGrpSpPr>
          <p:cNvPr id="18" name="Group 17"/>
          <p:cNvGrpSpPr/>
          <p:nvPr/>
        </p:nvGrpSpPr>
        <p:grpSpPr>
          <a:xfrm>
            <a:off x="317490" y="3851934"/>
            <a:ext cx="2103909" cy="1828800"/>
            <a:chOff x="0" y="695739"/>
            <a:chExt cx="2103909" cy="1828800"/>
          </a:xfrm>
        </p:grpSpPr>
        <p:pic>
          <p:nvPicPr>
            <p:cNvPr id="4" name="Picture 3" descr="mapIndiaSbrgn.ai"/>
            <p:cNvPicPr>
              <a:picLocks noChangeAspect="1"/>
            </p:cNvPicPr>
            <p:nvPr/>
          </p:nvPicPr>
          <p:blipFill>
            <a:blip r:embed="rId4"/>
            <a:srcRect l="11765" t="24545" r="11765" b="24091"/>
            <a:stretch>
              <a:fillRect/>
            </a:stretch>
          </p:blipFill>
          <p:spPr>
            <a:xfrm>
              <a:off x="0" y="695739"/>
              <a:ext cx="2103909" cy="1828800"/>
            </a:xfrm>
            <a:prstGeom prst="rect">
              <a:avLst/>
            </a:prstGeom>
          </p:spPr>
        </p:pic>
        <p:sp>
          <p:nvSpPr>
            <p:cNvPr id="5" name="Rectangle 4"/>
            <p:cNvSpPr/>
            <p:nvPr/>
          </p:nvSpPr>
          <p:spPr>
            <a:xfrm>
              <a:off x="742778" y="1684057"/>
              <a:ext cx="201168" cy="18288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mj-lt"/>
              </a:endParaRPr>
            </a:p>
          </p:txBody>
        </p:sp>
        <p:sp>
          <p:nvSpPr>
            <p:cNvPr id="14" name="TextBox 13"/>
            <p:cNvSpPr txBox="1"/>
            <p:nvPr/>
          </p:nvSpPr>
          <p:spPr>
            <a:xfrm>
              <a:off x="662382" y="1658656"/>
              <a:ext cx="366638" cy="230832"/>
            </a:xfrm>
            <a:prstGeom prst="rect">
              <a:avLst/>
            </a:prstGeom>
            <a:noFill/>
          </p:spPr>
          <p:txBody>
            <a:bodyPr wrap="none" rtlCol="0">
              <a:spAutoFit/>
            </a:bodyPr>
            <a:lstStyle/>
            <a:p>
              <a:r>
                <a:rPr lang="en-US" sz="900" b="1" dirty="0" smtClean="0">
                  <a:solidFill>
                    <a:srgbClr val="000000"/>
                  </a:solidFill>
                  <a:latin typeface="+mj-lt"/>
                </a:rPr>
                <a:t>R09</a:t>
              </a:r>
              <a:endParaRPr lang="en-US" sz="900" b="1" dirty="0">
                <a:solidFill>
                  <a:srgbClr val="000000"/>
                </a:solidFill>
                <a:latin typeface="+mj-lt"/>
              </a:endParaRPr>
            </a:p>
          </p:txBody>
        </p:sp>
        <p:sp>
          <p:nvSpPr>
            <p:cNvPr id="25" name="Rectangle 24"/>
            <p:cNvSpPr/>
            <p:nvPr/>
          </p:nvSpPr>
          <p:spPr>
            <a:xfrm>
              <a:off x="837089" y="1949922"/>
              <a:ext cx="128016" cy="16459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mj-lt"/>
              </a:endParaRPr>
            </a:p>
          </p:txBody>
        </p:sp>
        <p:sp>
          <p:nvSpPr>
            <p:cNvPr id="19" name="TextBox 18"/>
            <p:cNvSpPr txBox="1"/>
            <p:nvPr/>
          </p:nvSpPr>
          <p:spPr>
            <a:xfrm>
              <a:off x="740304" y="1889488"/>
              <a:ext cx="366638" cy="230832"/>
            </a:xfrm>
            <a:prstGeom prst="rect">
              <a:avLst/>
            </a:prstGeom>
            <a:noFill/>
          </p:spPr>
          <p:txBody>
            <a:bodyPr wrap="none" rtlCol="0">
              <a:spAutoFit/>
            </a:bodyPr>
            <a:lstStyle/>
            <a:p>
              <a:r>
                <a:rPr lang="en-US" sz="900" b="1" dirty="0" smtClean="0">
                  <a:latin typeface="+mj-lt"/>
                </a:rPr>
                <a:t>R10</a:t>
              </a:r>
              <a:endParaRPr lang="en-US" sz="900" b="1" dirty="0">
                <a:latin typeface="+mj-lt"/>
              </a:endParaRPr>
            </a:p>
          </p:txBody>
        </p:sp>
      </p:grpSp>
      <p:sp>
        <p:nvSpPr>
          <p:cNvPr id="13" name="Content Placeholder 2"/>
          <p:cNvSpPr txBox="1">
            <a:spLocks/>
          </p:cNvSpPr>
          <p:nvPr/>
        </p:nvSpPr>
        <p:spPr>
          <a:xfrm>
            <a:off x="2857407" y="4001857"/>
            <a:ext cx="6023521" cy="2030125"/>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Similarly as other regions, inter-RCM variations are large in these regions.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800" dirty="0" smtClean="0">
              <a:latin typeface="+mj-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The model ensemble is also similar to the observation ensemble in both the phase and magnitude of the annual cycle.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0"/>
            <a:ext cx="9144000" cy="416624"/>
          </a:xfrm>
        </p:spPr>
        <p:txBody>
          <a:bodyPr>
            <a:normAutofit/>
          </a:bodyPr>
          <a:lstStyle/>
          <a:p>
            <a:pPr algn="ctr"/>
            <a:r>
              <a:rPr lang="en-US" sz="2000" dirty="0" smtClean="0"/>
              <a:t>Annual Cycle Evaluation – Summary for all </a:t>
            </a:r>
            <a:r>
              <a:rPr lang="en-US" sz="2000" dirty="0" err="1" smtClean="0"/>
              <a:t>subregions</a:t>
            </a:r>
            <a:endParaRPr lang="en-US" sz="2000" dirty="0"/>
          </a:p>
        </p:txBody>
      </p:sp>
      <p:grpSp>
        <p:nvGrpSpPr>
          <p:cNvPr id="9" name="Group 8"/>
          <p:cNvGrpSpPr/>
          <p:nvPr/>
        </p:nvGrpSpPr>
        <p:grpSpPr>
          <a:xfrm>
            <a:off x="711530" y="433991"/>
            <a:ext cx="7407469" cy="3144961"/>
            <a:chOff x="201790" y="416624"/>
            <a:chExt cx="7407469" cy="3144961"/>
          </a:xfrm>
        </p:grpSpPr>
        <p:pic>
          <p:nvPicPr>
            <p:cNvPr id="6" name="Picture 5" descr="pd_annCyc_corr_pr.subRgns.png"/>
            <p:cNvPicPr>
              <a:picLocks noChangeAspect="1"/>
            </p:cNvPicPr>
            <p:nvPr/>
          </p:nvPicPr>
          <p:blipFill>
            <a:blip r:embed="rId2"/>
            <a:srcRect l="1250" t="1666" r="14999" b="3333"/>
            <a:stretch>
              <a:fillRect/>
            </a:stretch>
          </p:blipFill>
          <p:spPr>
            <a:xfrm>
              <a:off x="3932959" y="416624"/>
              <a:ext cx="3676300" cy="3127594"/>
            </a:xfrm>
            <a:prstGeom prst="rect">
              <a:avLst/>
            </a:prstGeom>
          </p:spPr>
        </p:pic>
        <p:pic>
          <p:nvPicPr>
            <p:cNvPr id="7" name="Picture 6" descr="pd_annCyc_rmse_pr.subRgns.png"/>
            <p:cNvPicPr>
              <a:picLocks noChangeAspect="1"/>
            </p:cNvPicPr>
            <p:nvPr/>
          </p:nvPicPr>
          <p:blipFill>
            <a:blip r:embed="rId3"/>
            <a:srcRect l="1250" t="1666" r="13749" b="3333"/>
            <a:stretch>
              <a:fillRect/>
            </a:stretch>
          </p:blipFill>
          <p:spPr>
            <a:xfrm>
              <a:off x="201790" y="433991"/>
              <a:ext cx="3731169" cy="3127594"/>
            </a:xfrm>
            <a:prstGeom prst="rect">
              <a:avLst/>
            </a:prstGeom>
          </p:spPr>
        </p:pic>
      </p:grpSp>
      <p:sp>
        <p:nvSpPr>
          <p:cNvPr id="8" name="Content Placeholder 2"/>
          <p:cNvSpPr txBox="1">
            <a:spLocks/>
          </p:cNvSpPr>
          <p:nvPr/>
        </p:nvSpPr>
        <p:spPr>
          <a:xfrm>
            <a:off x="12743" y="3596232"/>
            <a:ext cx="6465497" cy="2974197"/>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RCM performance varies widely among models and regions.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800" dirty="0" smtClean="0">
              <a:latin typeface="+mj-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Not very pronounced, but some regional structures exist:</a:t>
            </a:r>
          </a:p>
          <a:p>
            <a:pPr marL="731520" lvl="1" indent="-274320" defTabSz="914400">
              <a:spcBef>
                <a:spcPct val="20000"/>
              </a:spcBef>
              <a:buClr>
                <a:schemeClr val="accent3"/>
              </a:buClr>
              <a:buSzPct val="95000"/>
              <a:buFont typeface="Wingdings 2"/>
              <a:buChar char=""/>
              <a:defRPr/>
            </a:pPr>
            <a:r>
              <a:rPr lang="en-US" sz="1600" dirty="0" smtClean="0">
                <a:latin typeface="+mj-lt"/>
              </a:rPr>
              <a:t>No models/model ensemble performs well for the arid NW India/SE Pakistan and the southern Hindu Kush Mountains (Kashmir).</a:t>
            </a:r>
          </a:p>
          <a:p>
            <a:pPr marL="731520" lvl="1" indent="-274320" defTabSz="914400">
              <a:spcBef>
                <a:spcPct val="20000"/>
              </a:spcBef>
              <a:buClr>
                <a:schemeClr val="accent3"/>
              </a:buClr>
              <a:buSzPct val="95000"/>
              <a:buFont typeface="Wingdings 2"/>
              <a:buChar char=""/>
              <a:defRPr/>
            </a:pPr>
            <a:r>
              <a:rPr lang="en-US" sz="1600" dirty="0" smtClean="0">
                <a:latin typeface="+mj-lt"/>
              </a:rPr>
              <a:t>In terms of RMSE, models generally performs better for the NE (R06, R07, R08) and the SW (R09, R10) parts of the Indian subcontinent than for the NW part of the region.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800" dirty="0" smtClean="0">
              <a:latin typeface="+mj-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Overall, it is difficult to stratify model performance.</a:t>
            </a:r>
          </a:p>
          <a:p>
            <a:pPr marL="731520" lvl="1" indent="-274320" defTabSz="914400">
              <a:spcBef>
                <a:spcPct val="20000"/>
              </a:spcBef>
              <a:buClr>
                <a:schemeClr val="accent3"/>
              </a:buClr>
              <a:buSzPct val="95000"/>
              <a:buFont typeface="Wingdings 2"/>
              <a:buChar char=""/>
              <a:defRPr/>
            </a:pPr>
            <a:r>
              <a:rPr lang="en-US" sz="1600" dirty="0" smtClean="0">
                <a:latin typeface="+mj-lt"/>
              </a:rPr>
              <a:t>The model ensemble shows better skill than individual models.</a:t>
            </a:r>
          </a:p>
        </p:txBody>
      </p:sp>
      <p:grpSp>
        <p:nvGrpSpPr>
          <p:cNvPr id="35" name="Group 34"/>
          <p:cNvGrpSpPr/>
          <p:nvPr/>
        </p:nvGrpSpPr>
        <p:grpSpPr>
          <a:xfrm>
            <a:off x="6282047" y="4001312"/>
            <a:ext cx="2629873" cy="2370618"/>
            <a:chOff x="6282047" y="4001312"/>
            <a:chExt cx="2629873" cy="2370618"/>
          </a:xfrm>
        </p:grpSpPr>
        <p:grpSp>
          <p:nvGrpSpPr>
            <p:cNvPr id="12" name="Group 11"/>
            <p:cNvGrpSpPr/>
            <p:nvPr/>
          </p:nvGrpSpPr>
          <p:grpSpPr>
            <a:xfrm>
              <a:off x="6282047" y="4085930"/>
              <a:ext cx="2629873" cy="2286000"/>
              <a:chOff x="888765" y="662564"/>
              <a:chExt cx="2629873" cy="2286000"/>
            </a:xfrm>
          </p:grpSpPr>
          <p:pic>
            <p:nvPicPr>
              <p:cNvPr id="13" name="Picture 12" descr="mapIndiaSbrgn.ai"/>
              <p:cNvPicPr>
                <a:picLocks noChangeAspect="1"/>
              </p:cNvPicPr>
              <p:nvPr/>
            </p:nvPicPr>
            <p:blipFill>
              <a:blip r:embed="rId4"/>
              <a:srcRect l="11765" t="24545" r="11765" b="24091"/>
              <a:stretch>
                <a:fillRect/>
              </a:stretch>
            </p:blipFill>
            <p:spPr>
              <a:xfrm>
                <a:off x="888765" y="662564"/>
                <a:ext cx="2629873" cy="2286000"/>
              </a:xfrm>
              <a:prstGeom prst="rect">
                <a:avLst/>
              </a:prstGeom>
            </p:spPr>
          </p:pic>
          <p:sp>
            <p:nvSpPr>
              <p:cNvPr id="14" name="Rectangle 13"/>
              <p:cNvSpPr/>
              <p:nvPr/>
            </p:nvSpPr>
            <p:spPr>
              <a:xfrm>
                <a:off x="1848999" y="996147"/>
                <a:ext cx="217170" cy="12573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solidFill>
                    <a:schemeClr val="tx1"/>
                  </a:solidFill>
                  <a:latin typeface="+mj-lt"/>
                </a:endParaRPr>
              </a:p>
            </p:txBody>
          </p:sp>
          <p:sp>
            <p:nvSpPr>
              <p:cNvPr id="15" name="Rectangle 14"/>
              <p:cNvSpPr/>
              <p:nvPr/>
            </p:nvSpPr>
            <p:spPr>
              <a:xfrm flipV="1">
                <a:off x="1563564" y="1322061"/>
                <a:ext cx="178070" cy="31242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6" name="Rectangle 15"/>
              <p:cNvSpPr/>
              <p:nvPr/>
            </p:nvSpPr>
            <p:spPr>
              <a:xfrm flipV="1">
                <a:off x="1889492" y="1322061"/>
                <a:ext cx="178070" cy="31242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Rectangle 16"/>
              <p:cNvSpPr/>
              <p:nvPr/>
            </p:nvSpPr>
            <p:spPr>
              <a:xfrm flipV="1">
                <a:off x="1818322" y="1901037"/>
                <a:ext cx="249240" cy="20955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900" b="1" dirty="0">
                  <a:solidFill>
                    <a:srgbClr val="000000"/>
                  </a:solidFill>
                  <a:latin typeface="+mj-lt"/>
                </a:endParaRPr>
              </a:p>
            </p:txBody>
          </p:sp>
          <p:sp>
            <p:nvSpPr>
              <p:cNvPr id="18" name="Rectangle 17"/>
              <p:cNvSpPr/>
              <p:nvPr/>
            </p:nvSpPr>
            <p:spPr>
              <a:xfrm flipV="1">
                <a:off x="1946542" y="2219282"/>
                <a:ext cx="156210" cy="22098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9" name="Rectangle 18"/>
              <p:cNvSpPr/>
              <p:nvPr/>
            </p:nvSpPr>
            <p:spPr>
              <a:xfrm flipV="1">
                <a:off x="2269102" y="1734479"/>
                <a:ext cx="249240" cy="16002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900" b="1" dirty="0">
                  <a:solidFill>
                    <a:srgbClr val="000000"/>
                  </a:solidFill>
                  <a:latin typeface="+mj-lt"/>
                </a:endParaRPr>
              </a:p>
            </p:txBody>
          </p:sp>
          <p:sp>
            <p:nvSpPr>
              <p:cNvPr id="20" name="Rectangle 19"/>
              <p:cNvSpPr/>
              <p:nvPr/>
            </p:nvSpPr>
            <p:spPr>
              <a:xfrm flipV="1">
                <a:off x="2207982" y="1543534"/>
                <a:ext cx="404072" cy="15621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900" b="1" dirty="0">
                  <a:solidFill>
                    <a:srgbClr val="000000"/>
                  </a:solidFill>
                  <a:latin typeface="+mj-lt"/>
                </a:endParaRPr>
              </a:p>
            </p:txBody>
          </p:sp>
          <p:sp>
            <p:nvSpPr>
              <p:cNvPr id="21" name="Rectangle 20"/>
              <p:cNvSpPr/>
              <p:nvPr/>
            </p:nvSpPr>
            <p:spPr>
              <a:xfrm>
                <a:off x="2333530" y="1352734"/>
                <a:ext cx="184812" cy="9144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2" name="Rectangle 21"/>
              <p:cNvSpPr/>
              <p:nvPr/>
            </p:nvSpPr>
            <p:spPr>
              <a:xfrm>
                <a:off x="2527692" y="1416234"/>
                <a:ext cx="217170" cy="9144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3" name="Rectangle 22"/>
              <p:cNvSpPr/>
              <p:nvPr/>
            </p:nvSpPr>
            <p:spPr>
              <a:xfrm>
                <a:off x="2784309" y="1448008"/>
                <a:ext cx="184812" cy="9144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4" name="TextBox 23"/>
              <p:cNvSpPr txBox="1"/>
              <p:nvPr/>
            </p:nvSpPr>
            <p:spPr>
              <a:xfrm>
                <a:off x="1476805" y="1357697"/>
                <a:ext cx="366638" cy="230832"/>
              </a:xfrm>
              <a:prstGeom prst="rect">
                <a:avLst/>
              </a:prstGeom>
              <a:noFill/>
            </p:spPr>
            <p:txBody>
              <a:bodyPr wrap="none" rtlCol="0">
                <a:spAutoFit/>
              </a:bodyPr>
              <a:lstStyle/>
              <a:p>
                <a:r>
                  <a:rPr lang="en-US" sz="900" b="1" dirty="0" smtClean="0">
                    <a:solidFill>
                      <a:srgbClr val="000000"/>
                    </a:solidFill>
                    <a:latin typeface="+mj-lt"/>
                  </a:rPr>
                  <a:t>R02</a:t>
                </a:r>
                <a:endParaRPr lang="en-US" sz="900" b="1" dirty="0">
                  <a:solidFill>
                    <a:srgbClr val="000000"/>
                  </a:solidFill>
                  <a:latin typeface="+mj-lt"/>
                </a:endParaRPr>
              </a:p>
            </p:txBody>
          </p:sp>
          <p:sp>
            <p:nvSpPr>
              <p:cNvPr id="25" name="TextBox 24"/>
              <p:cNvSpPr txBox="1"/>
              <p:nvPr/>
            </p:nvSpPr>
            <p:spPr>
              <a:xfrm>
                <a:off x="2250520" y="1271412"/>
                <a:ext cx="366638" cy="230832"/>
              </a:xfrm>
              <a:prstGeom prst="rect">
                <a:avLst/>
              </a:prstGeom>
              <a:noFill/>
            </p:spPr>
            <p:txBody>
              <a:bodyPr wrap="none" rtlCol="0">
                <a:spAutoFit/>
              </a:bodyPr>
              <a:lstStyle/>
              <a:p>
                <a:r>
                  <a:rPr lang="en-US" sz="900" b="1" dirty="0" smtClean="0">
                    <a:solidFill>
                      <a:srgbClr val="000000"/>
                    </a:solidFill>
                    <a:latin typeface="+mj-lt"/>
                  </a:rPr>
                  <a:t>R04</a:t>
                </a:r>
                <a:endParaRPr lang="en-US" sz="900" b="1" dirty="0">
                  <a:solidFill>
                    <a:srgbClr val="000000"/>
                  </a:solidFill>
                  <a:latin typeface="+mj-lt"/>
                </a:endParaRPr>
              </a:p>
            </p:txBody>
          </p:sp>
          <p:sp>
            <p:nvSpPr>
              <p:cNvPr id="26" name="TextBox 25"/>
              <p:cNvSpPr txBox="1"/>
              <p:nvPr/>
            </p:nvSpPr>
            <p:spPr>
              <a:xfrm>
                <a:off x="1798347" y="1357697"/>
                <a:ext cx="366638" cy="230832"/>
              </a:xfrm>
              <a:prstGeom prst="rect">
                <a:avLst/>
              </a:prstGeom>
              <a:noFill/>
            </p:spPr>
            <p:txBody>
              <a:bodyPr wrap="none" rtlCol="0">
                <a:spAutoFit/>
              </a:bodyPr>
              <a:lstStyle/>
              <a:p>
                <a:r>
                  <a:rPr lang="en-US" sz="900" b="1" dirty="0" smtClean="0">
                    <a:solidFill>
                      <a:srgbClr val="000000"/>
                    </a:solidFill>
                    <a:latin typeface="+mj-lt"/>
                  </a:rPr>
                  <a:t>R03</a:t>
                </a:r>
                <a:endParaRPr lang="en-US" sz="900" b="1" dirty="0">
                  <a:solidFill>
                    <a:srgbClr val="000000"/>
                  </a:solidFill>
                  <a:latin typeface="+mj-lt"/>
                </a:endParaRPr>
              </a:p>
            </p:txBody>
          </p:sp>
          <p:sp>
            <p:nvSpPr>
              <p:cNvPr id="27" name="TextBox 26"/>
              <p:cNvSpPr txBox="1"/>
              <p:nvPr/>
            </p:nvSpPr>
            <p:spPr>
              <a:xfrm>
                <a:off x="2461703" y="1338526"/>
                <a:ext cx="366638" cy="230832"/>
              </a:xfrm>
              <a:prstGeom prst="rect">
                <a:avLst/>
              </a:prstGeom>
              <a:noFill/>
            </p:spPr>
            <p:txBody>
              <a:bodyPr wrap="none" rtlCol="0">
                <a:spAutoFit/>
              </a:bodyPr>
              <a:lstStyle/>
              <a:p>
                <a:r>
                  <a:rPr lang="en-US" sz="900" b="1" dirty="0" smtClean="0">
                    <a:solidFill>
                      <a:srgbClr val="000000"/>
                    </a:solidFill>
                    <a:latin typeface="+mj-lt"/>
                  </a:rPr>
                  <a:t>R05</a:t>
                </a:r>
                <a:endParaRPr lang="en-US" sz="900" b="1" dirty="0">
                  <a:solidFill>
                    <a:srgbClr val="000000"/>
                  </a:solidFill>
                  <a:latin typeface="+mj-lt"/>
                </a:endParaRPr>
              </a:p>
            </p:txBody>
          </p:sp>
          <p:sp>
            <p:nvSpPr>
              <p:cNvPr id="28" name="TextBox 27"/>
              <p:cNvSpPr txBox="1"/>
              <p:nvPr/>
            </p:nvSpPr>
            <p:spPr>
              <a:xfrm>
                <a:off x="2701384" y="1367102"/>
                <a:ext cx="366638" cy="230832"/>
              </a:xfrm>
              <a:prstGeom prst="rect">
                <a:avLst/>
              </a:prstGeom>
              <a:noFill/>
            </p:spPr>
            <p:txBody>
              <a:bodyPr wrap="none" rtlCol="0">
                <a:spAutoFit/>
              </a:bodyPr>
              <a:lstStyle/>
              <a:p>
                <a:r>
                  <a:rPr lang="en-US" sz="900" b="1" dirty="0" smtClean="0">
                    <a:solidFill>
                      <a:srgbClr val="000000"/>
                    </a:solidFill>
                    <a:latin typeface="+mj-lt"/>
                  </a:rPr>
                  <a:t>R06</a:t>
                </a:r>
                <a:endParaRPr lang="en-US" sz="900" b="1" dirty="0">
                  <a:solidFill>
                    <a:srgbClr val="000000"/>
                  </a:solidFill>
                  <a:latin typeface="+mj-lt"/>
                </a:endParaRPr>
              </a:p>
            </p:txBody>
          </p:sp>
          <p:sp>
            <p:nvSpPr>
              <p:cNvPr id="29" name="TextBox 28"/>
              <p:cNvSpPr txBox="1"/>
              <p:nvPr/>
            </p:nvSpPr>
            <p:spPr>
              <a:xfrm>
                <a:off x="1842600" y="2210588"/>
                <a:ext cx="366638" cy="230832"/>
              </a:xfrm>
              <a:prstGeom prst="rect">
                <a:avLst/>
              </a:prstGeom>
              <a:noFill/>
            </p:spPr>
            <p:txBody>
              <a:bodyPr wrap="none" rtlCol="0">
                <a:spAutoFit/>
              </a:bodyPr>
              <a:lstStyle/>
              <a:p>
                <a:r>
                  <a:rPr lang="en-US" sz="900" b="1" dirty="0" smtClean="0">
                    <a:solidFill>
                      <a:srgbClr val="000000"/>
                    </a:solidFill>
                    <a:latin typeface="+mj-lt"/>
                  </a:rPr>
                  <a:t>R10</a:t>
                </a:r>
                <a:endParaRPr lang="en-US" sz="900" b="1" dirty="0">
                  <a:solidFill>
                    <a:srgbClr val="000000"/>
                  </a:solidFill>
                  <a:latin typeface="+mj-lt"/>
                </a:endParaRPr>
              </a:p>
            </p:txBody>
          </p:sp>
          <p:sp>
            <p:nvSpPr>
              <p:cNvPr id="30" name="TextBox 29"/>
              <p:cNvSpPr txBox="1"/>
              <p:nvPr/>
            </p:nvSpPr>
            <p:spPr>
              <a:xfrm>
                <a:off x="1789975" y="937353"/>
                <a:ext cx="366638" cy="230832"/>
              </a:xfrm>
              <a:prstGeom prst="rect">
                <a:avLst/>
              </a:prstGeom>
              <a:noFill/>
            </p:spPr>
            <p:txBody>
              <a:bodyPr wrap="none" rtlCol="0">
                <a:spAutoFit/>
              </a:bodyPr>
              <a:lstStyle/>
              <a:p>
                <a:r>
                  <a:rPr lang="en-US" sz="900" b="1" dirty="0" smtClean="0">
                    <a:solidFill>
                      <a:srgbClr val="000000"/>
                    </a:solidFill>
                    <a:latin typeface="+mj-lt"/>
                  </a:rPr>
                  <a:t>R01</a:t>
                </a:r>
                <a:endParaRPr lang="en-US" sz="900" b="1" dirty="0">
                  <a:solidFill>
                    <a:srgbClr val="000000"/>
                  </a:solidFill>
                  <a:latin typeface="+mj-lt"/>
                </a:endParaRPr>
              </a:p>
            </p:txBody>
          </p:sp>
          <p:sp>
            <p:nvSpPr>
              <p:cNvPr id="31" name="TextBox 30"/>
              <p:cNvSpPr txBox="1"/>
              <p:nvPr/>
            </p:nvSpPr>
            <p:spPr>
              <a:xfrm>
                <a:off x="2240755" y="1501235"/>
                <a:ext cx="366638" cy="230832"/>
              </a:xfrm>
              <a:prstGeom prst="rect">
                <a:avLst/>
              </a:prstGeom>
              <a:noFill/>
            </p:spPr>
            <p:txBody>
              <a:bodyPr wrap="none" rtlCol="0">
                <a:spAutoFit/>
              </a:bodyPr>
              <a:lstStyle/>
              <a:p>
                <a:r>
                  <a:rPr lang="en-US" sz="900" b="1" dirty="0" smtClean="0">
                    <a:solidFill>
                      <a:srgbClr val="000000"/>
                    </a:solidFill>
                    <a:latin typeface="+mj-lt"/>
                  </a:rPr>
                  <a:t>R07</a:t>
                </a:r>
                <a:endParaRPr lang="en-US" sz="900" b="1" dirty="0">
                  <a:solidFill>
                    <a:srgbClr val="000000"/>
                  </a:solidFill>
                  <a:latin typeface="+mj-lt"/>
                </a:endParaRPr>
              </a:p>
            </p:txBody>
          </p:sp>
          <p:sp>
            <p:nvSpPr>
              <p:cNvPr id="32" name="TextBox 31"/>
              <p:cNvSpPr txBox="1"/>
              <p:nvPr/>
            </p:nvSpPr>
            <p:spPr>
              <a:xfrm>
                <a:off x="2225076" y="1695284"/>
                <a:ext cx="366638" cy="230832"/>
              </a:xfrm>
              <a:prstGeom prst="rect">
                <a:avLst/>
              </a:prstGeom>
              <a:noFill/>
            </p:spPr>
            <p:txBody>
              <a:bodyPr wrap="none" rtlCol="0">
                <a:spAutoFit/>
              </a:bodyPr>
              <a:lstStyle/>
              <a:p>
                <a:r>
                  <a:rPr lang="en-US" sz="900" b="1" dirty="0" smtClean="0">
                    <a:solidFill>
                      <a:srgbClr val="000000"/>
                    </a:solidFill>
                    <a:latin typeface="+mj-lt"/>
                  </a:rPr>
                  <a:t>R08</a:t>
                </a:r>
                <a:endParaRPr lang="en-US" sz="900" b="1" dirty="0">
                  <a:solidFill>
                    <a:srgbClr val="000000"/>
                  </a:solidFill>
                  <a:latin typeface="+mj-lt"/>
                </a:endParaRPr>
              </a:p>
            </p:txBody>
          </p:sp>
          <p:sp>
            <p:nvSpPr>
              <p:cNvPr id="33" name="TextBox 32"/>
              <p:cNvSpPr txBox="1"/>
              <p:nvPr/>
            </p:nvSpPr>
            <p:spPr>
              <a:xfrm>
                <a:off x="1765417" y="1887212"/>
                <a:ext cx="366638" cy="230832"/>
              </a:xfrm>
              <a:prstGeom prst="rect">
                <a:avLst/>
              </a:prstGeom>
              <a:noFill/>
            </p:spPr>
            <p:txBody>
              <a:bodyPr wrap="none" rtlCol="0">
                <a:spAutoFit/>
              </a:bodyPr>
              <a:lstStyle/>
              <a:p>
                <a:r>
                  <a:rPr lang="en-US" sz="900" b="1" dirty="0" smtClean="0">
                    <a:solidFill>
                      <a:srgbClr val="000000"/>
                    </a:solidFill>
                    <a:latin typeface="+mj-lt"/>
                  </a:rPr>
                  <a:t>R09</a:t>
                </a:r>
                <a:endParaRPr lang="en-US" sz="900" b="1" dirty="0">
                  <a:solidFill>
                    <a:srgbClr val="000000"/>
                  </a:solidFill>
                  <a:latin typeface="+mj-lt"/>
                </a:endParaRPr>
              </a:p>
            </p:txBody>
          </p:sp>
        </p:grpSp>
        <p:sp>
          <p:nvSpPr>
            <p:cNvPr id="34" name="TextBox 33"/>
            <p:cNvSpPr txBox="1"/>
            <p:nvPr/>
          </p:nvSpPr>
          <p:spPr>
            <a:xfrm>
              <a:off x="6360187" y="4001312"/>
              <a:ext cx="2478663" cy="307777"/>
            </a:xfrm>
            <a:prstGeom prst="rect">
              <a:avLst/>
            </a:prstGeom>
            <a:noFill/>
          </p:spPr>
          <p:txBody>
            <a:bodyPr wrap="none" rtlCol="0">
              <a:spAutoFit/>
            </a:bodyPr>
            <a:lstStyle/>
            <a:p>
              <a:r>
                <a:rPr lang="en-US" sz="1400" b="1" dirty="0" smtClean="0">
                  <a:latin typeface="+mj-lt"/>
                </a:rPr>
                <a:t>Sub-regions within the domain</a:t>
              </a:r>
              <a:endParaRPr lang="en-US" sz="1400" b="1" dirty="0">
                <a:latin typeface="+mj-lt"/>
              </a:endParaRPr>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65760"/>
          </a:xfrm>
        </p:spPr>
        <p:txBody>
          <a:bodyPr>
            <a:normAutofit fontScale="90000"/>
          </a:bodyPr>
          <a:lstStyle/>
          <a:p>
            <a:pPr algn="ctr"/>
            <a:r>
              <a:rPr lang="en-US" sz="2400" dirty="0" smtClean="0"/>
              <a:t>Summary</a:t>
            </a:r>
            <a:endParaRPr lang="en-US" sz="2400" dirty="0"/>
          </a:p>
        </p:txBody>
      </p:sp>
      <p:sp>
        <p:nvSpPr>
          <p:cNvPr id="3" name="Content Placeholder 2"/>
          <p:cNvSpPr>
            <a:spLocks noGrp="1"/>
          </p:cNvSpPr>
          <p:nvPr>
            <p:ph idx="1"/>
          </p:nvPr>
        </p:nvSpPr>
        <p:spPr>
          <a:xfrm>
            <a:off x="457200" y="487680"/>
            <a:ext cx="8229600" cy="5659120"/>
          </a:xfrm>
        </p:spPr>
        <p:txBody>
          <a:bodyPr>
            <a:normAutofit/>
          </a:bodyPr>
          <a:lstStyle/>
          <a:p>
            <a:pPr marL="274320" lvl="1" indent="-274320">
              <a:buClr>
                <a:schemeClr val="accent3"/>
              </a:buClr>
              <a:buSzPct val="95000"/>
            </a:pPr>
            <a:r>
              <a:rPr lang="en-US" sz="1800" dirty="0" smtClean="0">
                <a:latin typeface="+mj-lt"/>
              </a:rPr>
              <a:t>RCMs' performance in simulating the annual-mean precipitation over the Indian subcontinent region has been examined using multiple observation datasets for January 1998 – December 2006 (9 years).</a:t>
            </a:r>
          </a:p>
          <a:p>
            <a:pPr lvl="1"/>
            <a:r>
              <a:rPr lang="en-US" sz="1600" dirty="0" smtClean="0">
                <a:latin typeface="+mj-lt"/>
              </a:rPr>
              <a:t>TRMM, GPCP, CRU, UDEL</a:t>
            </a:r>
          </a:p>
          <a:p>
            <a:pPr lvl="1"/>
            <a:r>
              <a:rPr lang="en-US" sz="1600" dirty="0" smtClean="0">
                <a:latin typeface="+mj-lt"/>
              </a:rPr>
              <a:t>2 RCM3 runs using two different convection schemes (Emanuel, </a:t>
            </a:r>
            <a:r>
              <a:rPr lang="en-US" sz="1600" dirty="0" err="1" smtClean="0">
                <a:latin typeface="+mj-lt"/>
              </a:rPr>
              <a:t>Grell</a:t>
            </a:r>
            <a:r>
              <a:rPr lang="en-US" sz="1600" dirty="0" smtClean="0">
                <a:latin typeface="+mj-lt"/>
              </a:rPr>
              <a:t>) </a:t>
            </a:r>
          </a:p>
          <a:p>
            <a:pPr lvl="1"/>
            <a:r>
              <a:rPr lang="en-US" sz="1600" dirty="0" smtClean="0">
                <a:latin typeface="+mj-lt"/>
              </a:rPr>
              <a:t>2 WRF3 runs using two different convection schemes (Betts-Miller </a:t>
            </a:r>
            <a:r>
              <a:rPr lang="en-US" sz="1600" dirty="0" err="1" smtClean="0">
                <a:latin typeface="+mj-lt"/>
              </a:rPr>
              <a:t>Janjic</a:t>
            </a:r>
            <a:r>
              <a:rPr lang="en-US" sz="1600" dirty="0" smtClean="0">
                <a:latin typeface="+mj-lt"/>
              </a:rPr>
              <a:t>, </a:t>
            </a:r>
            <a:r>
              <a:rPr lang="en-US" sz="1600" dirty="0" err="1" smtClean="0">
                <a:latin typeface="+mj-lt"/>
              </a:rPr>
              <a:t>Kain</a:t>
            </a:r>
            <a:r>
              <a:rPr lang="en-US" sz="1600" dirty="0" smtClean="0">
                <a:latin typeface="+mj-lt"/>
              </a:rPr>
              <a:t>-Frisch)</a:t>
            </a:r>
          </a:p>
          <a:p>
            <a:endParaRPr lang="en-US" sz="800" dirty="0" smtClean="0">
              <a:latin typeface="+mj-lt"/>
            </a:endParaRPr>
          </a:p>
          <a:p>
            <a:r>
              <a:rPr lang="en-US" sz="1800" dirty="0" smtClean="0">
                <a:latin typeface="+mj-lt"/>
              </a:rPr>
              <a:t>Uncertainties related with observation data can be large</a:t>
            </a:r>
          </a:p>
          <a:p>
            <a:pPr lvl="1"/>
            <a:r>
              <a:rPr lang="en-US" sz="1600" dirty="0" smtClean="0">
                <a:latin typeface="+mj-lt"/>
              </a:rPr>
              <a:t>Spread among the observational data are large, especially in the mountainous regions, arid regions in the northwestern India/eastern Pakistan regions, and Tibetan Plateau.</a:t>
            </a:r>
          </a:p>
          <a:p>
            <a:endParaRPr lang="en-US" sz="800" dirty="0" smtClean="0">
              <a:latin typeface="+mj-lt"/>
            </a:endParaRPr>
          </a:p>
          <a:p>
            <a:r>
              <a:rPr lang="en-US" sz="1800" dirty="0" smtClean="0">
                <a:latin typeface="+mj-lt"/>
              </a:rPr>
              <a:t>Model performance vary widely amongst regions:</a:t>
            </a:r>
          </a:p>
          <a:p>
            <a:pPr lvl="1"/>
            <a:r>
              <a:rPr lang="en-US" sz="1600" dirty="0" smtClean="0">
                <a:latin typeface="+mj-lt"/>
              </a:rPr>
              <a:t>May not be able to expect useful skill in simulating the annual-mean precipitation in the southern Hindu Kush Mountains, west-central Himalayas (Nepal), and the northwestern India/eastern Pakistan regions.</a:t>
            </a:r>
          </a:p>
          <a:p>
            <a:pPr lvl="1"/>
            <a:r>
              <a:rPr lang="en-US" sz="1600" dirty="0" smtClean="0">
                <a:latin typeface="+mj-lt"/>
              </a:rPr>
              <a:t>All RCMs also show substantial spread in all seasons for all regions. But the model ensemble may be useful for the plains and west coastal regions.</a:t>
            </a:r>
          </a:p>
          <a:p>
            <a:endParaRPr lang="en-US" sz="800" dirty="0" smtClean="0">
              <a:latin typeface="+mj-lt"/>
            </a:endParaRPr>
          </a:p>
          <a:p>
            <a:r>
              <a:rPr lang="en-US" sz="1800" dirty="0" smtClean="0">
                <a:latin typeface="+mj-lt"/>
              </a:rPr>
              <a:t>The performance of RCM3 and WRF3 for the Indian subcontinent region is similar. </a:t>
            </a:r>
          </a:p>
          <a:p>
            <a:endParaRPr lang="en-US" sz="800" dirty="0" smtClean="0">
              <a:latin typeface="+mj-lt"/>
            </a:endParaRPr>
          </a:p>
          <a:p>
            <a:endParaRPr lang="en-US" sz="20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4813"/>
          </a:xfrm>
        </p:spPr>
        <p:txBody>
          <a:bodyPr>
            <a:normAutofit/>
          </a:bodyPr>
          <a:lstStyle/>
          <a:p>
            <a:pPr algn="ctr"/>
            <a:r>
              <a:rPr lang="en-US" sz="2400" dirty="0" smtClean="0"/>
              <a:t>Works to Follow – Climate science component</a:t>
            </a:r>
            <a:endParaRPr lang="en-US" sz="2400" dirty="0"/>
          </a:p>
        </p:txBody>
      </p:sp>
      <p:sp>
        <p:nvSpPr>
          <p:cNvPr id="3" name="Content Placeholder 2"/>
          <p:cNvSpPr>
            <a:spLocks noGrp="1"/>
          </p:cNvSpPr>
          <p:nvPr>
            <p:ph idx="1"/>
          </p:nvPr>
        </p:nvSpPr>
        <p:spPr>
          <a:xfrm>
            <a:off x="457200" y="669952"/>
            <a:ext cx="8229600" cy="5982429"/>
          </a:xfrm>
        </p:spPr>
        <p:txBody>
          <a:bodyPr>
            <a:noAutofit/>
          </a:bodyPr>
          <a:lstStyle/>
          <a:p>
            <a:pPr marL="548640" lvl="2" indent="-274320">
              <a:buClr>
                <a:schemeClr val="accent3"/>
              </a:buClr>
              <a:buSzPct val="95000"/>
            </a:pPr>
            <a:r>
              <a:rPr lang="en-US" sz="1800" dirty="0" smtClean="0">
                <a:latin typeface="+mj-lt"/>
              </a:rPr>
              <a:t>Interannual variability of monsoon precipitation:</a:t>
            </a:r>
          </a:p>
          <a:p>
            <a:pPr marL="822960" lvl="3" indent="-274320">
              <a:buSzPct val="95000"/>
            </a:pPr>
            <a:r>
              <a:rPr lang="en-US" sz="1800" dirty="0" smtClean="0">
                <a:latin typeface="+mj-lt"/>
              </a:rPr>
              <a:t>Onsets &amp; terminations, and wet/dry monsoons (daily observation and model data).</a:t>
            </a:r>
          </a:p>
          <a:p>
            <a:pPr marL="548640" lvl="2" indent="-274320">
              <a:buClr>
                <a:schemeClr val="accent3"/>
              </a:buClr>
              <a:buSzPct val="95000"/>
            </a:pPr>
            <a:endParaRPr lang="en-US" sz="800" dirty="0" smtClean="0">
              <a:latin typeface="+mj-lt"/>
            </a:endParaRPr>
          </a:p>
          <a:p>
            <a:pPr marL="548640" lvl="2" indent="-274320">
              <a:buClr>
                <a:schemeClr val="accent3"/>
              </a:buClr>
              <a:buSzPct val="95000"/>
            </a:pPr>
            <a:r>
              <a:rPr lang="en-US" sz="1800" dirty="0" smtClean="0">
                <a:latin typeface="+mj-lt"/>
              </a:rPr>
              <a:t>Radiation budget</a:t>
            </a:r>
          </a:p>
          <a:p>
            <a:pPr marL="822960" lvl="3" indent="-274320">
              <a:buSzPct val="95000"/>
            </a:pPr>
            <a:r>
              <a:rPr lang="en-US" sz="1800" dirty="0" smtClean="0">
                <a:latin typeface="+mj-lt"/>
              </a:rPr>
              <a:t>Biases in OLR and the warm-season convective precipitation, TOA radiation budget</a:t>
            </a:r>
          </a:p>
          <a:p>
            <a:pPr marL="548640" lvl="2" indent="-274320">
              <a:buClr>
                <a:schemeClr val="accent3"/>
              </a:buClr>
              <a:buSzPct val="95000"/>
            </a:pPr>
            <a:endParaRPr lang="en-US" sz="800" dirty="0" smtClean="0">
              <a:latin typeface="+mj-lt"/>
            </a:endParaRPr>
          </a:p>
          <a:p>
            <a:pPr marL="548640" lvl="2" indent="-274320">
              <a:buClr>
                <a:schemeClr val="accent3"/>
              </a:buClr>
              <a:buSzPct val="95000"/>
            </a:pPr>
            <a:r>
              <a:rPr lang="en-US" sz="1800" dirty="0" smtClean="0">
                <a:latin typeface="+mj-lt"/>
              </a:rPr>
              <a:t>Hydrology cycle</a:t>
            </a:r>
          </a:p>
          <a:p>
            <a:pPr marL="822960" lvl="3" indent="-274320">
              <a:buSzPct val="95000"/>
            </a:pPr>
            <a:r>
              <a:rPr lang="en-US" sz="1800" dirty="0" err="1" smtClean="0">
                <a:latin typeface="+mj-lt"/>
              </a:rPr>
              <a:t>Precipitable</a:t>
            </a:r>
            <a:r>
              <a:rPr lang="en-US" sz="1800" dirty="0" smtClean="0">
                <a:latin typeface="+mj-lt"/>
              </a:rPr>
              <a:t> water; Water vapor fluxes during the monsoon season, condensed hydrometeors.</a:t>
            </a:r>
          </a:p>
          <a:p>
            <a:pPr marL="548640" lvl="2" indent="-274320">
              <a:buClr>
                <a:schemeClr val="accent3"/>
              </a:buClr>
              <a:buSzPct val="95000"/>
            </a:pPr>
            <a:endParaRPr lang="en-US" sz="800" dirty="0" smtClean="0">
              <a:latin typeface="+mj-lt"/>
            </a:endParaRPr>
          </a:p>
          <a:p>
            <a:pPr marL="548640" lvl="2" indent="-274320">
              <a:buClr>
                <a:schemeClr val="accent3"/>
              </a:buClr>
              <a:buSzPct val="95000"/>
            </a:pPr>
            <a:r>
              <a:rPr lang="en-US" sz="1800" dirty="0" smtClean="0">
                <a:latin typeface="+mj-lt"/>
              </a:rPr>
              <a:t>Extreme rainfall and heat episodes</a:t>
            </a:r>
          </a:p>
          <a:p>
            <a:pPr marL="822960" lvl="3" indent="-274320">
              <a:buSzPct val="95000"/>
            </a:pPr>
            <a:r>
              <a:rPr lang="en-US" sz="1800" dirty="0" smtClean="0">
                <a:latin typeface="+mj-lt"/>
              </a:rPr>
              <a:t>Daily model data, TRMM; Local gauge data(?)</a:t>
            </a:r>
          </a:p>
          <a:p>
            <a:pPr marL="548640" lvl="2" indent="-274320">
              <a:buClr>
                <a:schemeClr val="accent3"/>
              </a:buClr>
              <a:buSzPct val="95000"/>
            </a:pPr>
            <a:endParaRPr lang="en-US" sz="800" dirty="0" smtClean="0">
              <a:latin typeface="+mj-lt"/>
            </a:endParaRPr>
          </a:p>
          <a:p>
            <a:pPr marL="548640" lvl="2" indent="-274320">
              <a:buClr>
                <a:schemeClr val="accent3"/>
              </a:buClr>
              <a:buSzPct val="95000"/>
            </a:pPr>
            <a:r>
              <a:rPr lang="en-US" sz="1800" dirty="0" smtClean="0">
                <a:latin typeface="+mj-lt"/>
              </a:rPr>
              <a:t>Drought conditions</a:t>
            </a:r>
          </a:p>
          <a:p>
            <a:pPr marL="822960" lvl="3" indent="-274320">
              <a:buSzPct val="95000"/>
            </a:pPr>
            <a:r>
              <a:rPr lang="en-US" sz="1800" dirty="0" smtClean="0">
                <a:latin typeface="+mj-lt"/>
              </a:rPr>
              <a:t>Identify and use the most suitable drought index for the region (soil moisture, precipitation)</a:t>
            </a:r>
          </a:p>
          <a:p>
            <a:pPr marL="548640" lvl="2" indent="-274320">
              <a:buClr>
                <a:schemeClr val="accent3"/>
              </a:buClr>
              <a:buSzPct val="95000"/>
            </a:pPr>
            <a:endParaRPr lang="en-US" sz="800" dirty="0" smtClean="0">
              <a:latin typeface="+mj-lt"/>
            </a:endParaRPr>
          </a:p>
          <a:p>
            <a:pPr marL="548640" lvl="2" indent="-274320">
              <a:buClr>
                <a:schemeClr val="accent3"/>
              </a:buClr>
              <a:buSzPct val="95000"/>
            </a:pPr>
            <a:r>
              <a:rPr lang="en-US" sz="1800" dirty="0" smtClean="0">
                <a:latin typeface="+mj-lt"/>
              </a:rPr>
              <a:t>Surface fluxes</a:t>
            </a:r>
          </a:p>
          <a:p>
            <a:pPr marL="548640" lvl="2" indent="-274320">
              <a:buClr>
                <a:schemeClr val="accent3"/>
              </a:buClr>
              <a:buSzPct val="95000"/>
            </a:pPr>
            <a:endParaRPr lang="en-US" sz="800" dirty="0" smtClean="0">
              <a:latin typeface="+mj-lt"/>
            </a:endParaRPr>
          </a:p>
          <a:p>
            <a:pPr marL="548640" lvl="2" indent="-274320">
              <a:buClr>
                <a:schemeClr val="accent3"/>
              </a:buClr>
              <a:buSzPct val="95000"/>
            </a:pPr>
            <a:r>
              <a:rPr lang="en-US" sz="1800" dirty="0" smtClean="0">
                <a:latin typeface="+mj-lt"/>
              </a:rPr>
              <a:t>Additional metrics</a:t>
            </a:r>
          </a:p>
          <a:p>
            <a:pPr marL="393192" lvl="1" indent="0">
              <a:buNone/>
            </a:pPr>
            <a:endParaRPr lang="en-US" sz="1800" dirty="0" smtClean="0">
              <a:latin typeface="+mj-lt"/>
            </a:endParaRPr>
          </a:p>
          <a:p>
            <a:endParaRPr lang="en-US" sz="18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092"/>
          </a:xfrm>
        </p:spPr>
        <p:txBody>
          <a:bodyPr>
            <a:normAutofit/>
          </a:bodyPr>
          <a:lstStyle/>
          <a:p>
            <a:pPr algn="ctr"/>
            <a:r>
              <a:rPr lang="en-US" sz="2400" dirty="0" smtClean="0"/>
              <a:t>Characterization of temperature variability using Cluster analysis</a:t>
            </a:r>
            <a:br>
              <a:rPr lang="en-US" sz="2400" dirty="0" smtClean="0"/>
            </a:br>
            <a:r>
              <a:rPr lang="en-US" sz="2000" dirty="0" smtClean="0"/>
              <a:t>An example of future metrics </a:t>
            </a:r>
            <a:r>
              <a:rPr lang="en-US" sz="2000" smtClean="0"/>
              <a:t>under development</a:t>
            </a:r>
            <a:endParaRPr lang="en-US" sz="2000" dirty="0"/>
          </a:p>
        </p:txBody>
      </p:sp>
      <p:pic>
        <p:nvPicPr>
          <p:cNvPr id="10" name="Picture 9"/>
          <p:cNvPicPr>
            <a:picLocks noChangeAspect="1"/>
          </p:cNvPicPr>
          <p:nvPr/>
        </p:nvPicPr>
        <p:blipFill>
          <a:blip r:embed="rId2"/>
          <a:stretch>
            <a:fillRect/>
          </a:stretch>
        </p:blipFill>
        <p:spPr>
          <a:xfrm>
            <a:off x="156440" y="1074658"/>
            <a:ext cx="5067300" cy="4965700"/>
          </a:xfrm>
          <a:prstGeom prst="rect">
            <a:avLst/>
          </a:prstGeom>
        </p:spPr>
      </p:pic>
      <p:sp>
        <p:nvSpPr>
          <p:cNvPr id="11" name="TextBox 10"/>
          <p:cNvSpPr txBox="1"/>
          <p:nvPr/>
        </p:nvSpPr>
        <p:spPr>
          <a:xfrm>
            <a:off x="5200650" y="6084701"/>
            <a:ext cx="3890818" cy="738664"/>
          </a:xfrm>
          <a:prstGeom prst="rect">
            <a:avLst/>
          </a:prstGeom>
          <a:noFill/>
          <a:ln>
            <a:noFill/>
          </a:ln>
        </p:spPr>
        <p:txBody>
          <a:bodyPr wrap="square" rtlCol="0">
            <a:spAutoFit/>
          </a:bodyPr>
          <a:lstStyle/>
          <a:p>
            <a:r>
              <a:rPr lang="en-US" sz="1400" b="1" i="1" dirty="0" smtClean="0">
                <a:solidFill>
                  <a:srgbClr val="0000FF"/>
                </a:solidFill>
                <a:latin typeface="+mj-lt"/>
              </a:rPr>
              <a:t>More details are available from</a:t>
            </a:r>
            <a:r>
              <a:rPr lang="en-US" sz="1400" dirty="0" smtClean="0">
                <a:solidFill>
                  <a:srgbClr val="0000FF"/>
                </a:solidFill>
                <a:latin typeface="+mj-lt"/>
              </a:rPr>
              <a:t>:</a:t>
            </a:r>
          </a:p>
          <a:p>
            <a:r>
              <a:rPr lang="en-US" sz="1400" dirty="0" err="1" smtClean="0">
                <a:solidFill>
                  <a:srgbClr val="0000FF"/>
                </a:solidFill>
                <a:latin typeface="+mj-lt"/>
              </a:rPr>
              <a:t>Loikith</a:t>
            </a:r>
            <a:r>
              <a:rPr lang="en-US" sz="1400" dirty="0" smtClean="0">
                <a:solidFill>
                  <a:srgbClr val="0000FF"/>
                </a:solidFill>
                <a:latin typeface="+mj-lt"/>
              </a:rPr>
              <a:t> et al., 2013, Geophysical Research Letters.</a:t>
            </a:r>
          </a:p>
          <a:p>
            <a:r>
              <a:rPr lang="en-US" sz="1400" dirty="0" smtClean="0">
                <a:solidFill>
                  <a:srgbClr val="0000FF"/>
                </a:solidFill>
                <a:latin typeface="+mj-lt"/>
              </a:rPr>
              <a:t>Dr. Paul </a:t>
            </a:r>
            <a:r>
              <a:rPr lang="en-US" sz="1400" dirty="0" err="1" smtClean="0">
                <a:solidFill>
                  <a:srgbClr val="0000FF"/>
                </a:solidFill>
                <a:latin typeface="+mj-lt"/>
              </a:rPr>
              <a:t>Loikith</a:t>
            </a:r>
            <a:r>
              <a:rPr lang="en-US" sz="1400" dirty="0" smtClean="0">
                <a:solidFill>
                  <a:srgbClr val="0000FF"/>
                </a:solidFill>
                <a:latin typeface="+mj-lt"/>
              </a:rPr>
              <a:t>, JPL (</a:t>
            </a:r>
            <a:r>
              <a:rPr lang="en-US" sz="1400" dirty="0" err="1" smtClean="0">
                <a:solidFill>
                  <a:srgbClr val="0000FF"/>
                </a:solidFill>
                <a:latin typeface="+mj-lt"/>
              </a:rPr>
              <a:t>Paul.C.Loikith@jpl.nasa.gov</a:t>
            </a:r>
            <a:r>
              <a:rPr lang="en-US" sz="1400" dirty="0" smtClean="0">
                <a:solidFill>
                  <a:srgbClr val="0000FF"/>
                </a:solidFill>
                <a:latin typeface="+mj-lt"/>
              </a:rPr>
              <a:t>)</a:t>
            </a:r>
          </a:p>
          <a:p>
            <a:endParaRPr lang="en-US" sz="1400" dirty="0">
              <a:solidFill>
                <a:srgbClr val="0000FF"/>
              </a:solidFill>
              <a:latin typeface="+mj-lt"/>
            </a:endParaRPr>
          </a:p>
        </p:txBody>
      </p:sp>
      <p:sp>
        <p:nvSpPr>
          <p:cNvPr id="8" name="Content Placeholder 2"/>
          <p:cNvSpPr>
            <a:spLocks noGrp="1"/>
          </p:cNvSpPr>
          <p:nvPr>
            <p:ph idx="1"/>
          </p:nvPr>
        </p:nvSpPr>
        <p:spPr>
          <a:xfrm>
            <a:off x="5223739" y="1074658"/>
            <a:ext cx="3678355" cy="4965700"/>
          </a:xfrm>
        </p:spPr>
        <p:txBody>
          <a:bodyPr>
            <a:normAutofit/>
          </a:bodyPr>
          <a:lstStyle/>
          <a:p>
            <a:pPr marL="274320" lvl="1" indent="-274320">
              <a:buClr>
                <a:schemeClr val="accent3"/>
              </a:buClr>
              <a:buSzPct val="95000"/>
            </a:pPr>
            <a:r>
              <a:rPr lang="en-US" sz="1800" dirty="0" smtClean="0">
                <a:latin typeface="+mj-lt"/>
              </a:rPr>
              <a:t>K-means clustering used to group the January surface temperature PDFs over the NARCCAP domain into 5 categories.</a:t>
            </a:r>
          </a:p>
          <a:p>
            <a:pPr marL="274320" lvl="1" indent="-274320">
              <a:buClr>
                <a:schemeClr val="accent3"/>
              </a:buClr>
              <a:buSzPct val="95000"/>
            </a:pPr>
            <a:r>
              <a:rPr lang="en-US" sz="1800" dirty="0" smtClean="0">
                <a:latin typeface="+mj-lt"/>
              </a:rPr>
              <a:t>(Top) Mean PDFs </a:t>
            </a:r>
            <a:r>
              <a:rPr lang="en-US" sz="1800" dirty="0" err="1" smtClean="0">
                <a:latin typeface="+mj-lt"/>
              </a:rPr>
              <a:t>ofr</a:t>
            </a:r>
            <a:r>
              <a:rPr lang="en-US" sz="1800" dirty="0" smtClean="0">
                <a:latin typeface="+mj-lt"/>
              </a:rPr>
              <a:t> each cluster. Shading indicates ±1 </a:t>
            </a:r>
            <a:r>
              <a:rPr lang="en-US" sz="1800" dirty="0" err="1" smtClean="0">
                <a:latin typeface="Symbol" charset="2"/>
                <a:cs typeface="Symbol" charset="2"/>
              </a:rPr>
              <a:t>s</a:t>
            </a:r>
            <a:r>
              <a:rPr lang="en-US" sz="1800" dirty="0" smtClean="0">
                <a:latin typeface="+mj-lt"/>
                <a:cs typeface="Symbol" charset="2"/>
              </a:rPr>
              <a:t>.</a:t>
            </a:r>
          </a:p>
          <a:p>
            <a:pPr marL="274320" lvl="1" indent="-274320">
              <a:buClr>
                <a:schemeClr val="accent3"/>
              </a:buClr>
              <a:buSzPct val="95000"/>
            </a:pPr>
            <a:r>
              <a:rPr lang="en-US" sz="1800" dirty="0" smtClean="0">
                <a:latin typeface="+mj-lt"/>
              </a:rPr>
              <a:t>Cluster assignments</a:t>
            </a:r>
          </a:p>
          <a:p>
            <a:pPr marL="548640" lvl="2" indent="-274320">
              <a:buClr>
                <a:schemeClr val="accent3"/>
              </a:buClr>
              <a:buSzPct val="95000"/>
            </a:pPr>
            <a:r>
              <a:rPr lang="en-US" sz="1800" dirty="0" smtClean="0">
                <a:latin typeface="+mj-lt"/>
              </a:rPr>
              <a:t>The red curve is the average of all PDFs shaded in red on map, etc.</a:t>
            </a:r>
          </a:p>
          <a:p>
            <a:pPr marL="548640" lvl="2" indent="-274320">
              <a:buClr>
                <a:schemeClr val="accent3"/>
              </a:buClr>
              <a:buSzPct val="95000"/>
            </a:pPr>
            <a:r>
              <a:rPr lang="en-US" sz="1800" dirty="0" smtClean="0">
                <a:latin typeface="+mj-lt"/>
              </a:rPr>
              <a:t>Cluster assignments primarily reflect variance, with some skewness</a:t>
            </a:r>
          </a:p>
          <a:p>
            <a:pPr marL="274320" lvl="1" indent="-274320">
              <a:buClr>
                <a:schemeClr val="accent3"/>
              </a:buClr>
              <a:buSzPct val="95000"/>
            </a:pPr>
            <a:r>
              <a:rPr lang="en-US" sz="1800" dirty="0" smtClean="0">
                <a:latin typeface="+mj-lt"/>
              </a:rPr>
              <a:t>Cluster analysis can provide a basis for identifying regions of common PDF morphology</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65760"/>
          </a:xfrm>
        </p:spPr>
        <p:txBody>
          <a:bodyPr>
            <a:normAutofit fontScale="90000"/>
          </a:bodyPr>
          <a:lstStyle/>
          <a:p>
            <a:pPr algn="ctr"/>
            <a:r>
              <a:rPr lang="en-US" sz="2400" dirty="0" smtClean="0"/>
              <a:t>Introduction</a:t>
            </a:r>
            <a:endParaRPr lang="en-US" sz="2400" dirty="0"/>
          </a:p>
        </p:txBody>
      </p:sp>
      <p:sp>
        <p:nvSpPr>
          <p:cNvPr id="3" name="Content Placeholder 2"/>
          <p:cNvSpPr>
            <a:spLocks noGrp="1"/>
          </p:cNvSpPr>
          <p:nvPr>
            <p:ph idx="1"/>
          </p:nvPr>
        </p:nvSpPr>
        <p:spPr>
          <a:xfrm>
            <a:off x="457200" y="725714"/>
            <a:ext cx="8229600" cy="5320695"/>
          </a:xfrm>
        </p:spPr>
        <p:txBody>
          <a:bodyPr>
            <a:normAutofit/>
          </a:bodyPr>
          <a:lstStyle/>
          <a:p>
            <a:r>
              <a:rPr lang="en-US" sz="2000" dirty="0" smtClean="0">
                <a:latin typeface="+mj-lt"/>
              </a:rPr>
              <a:t>Precipitation is among the most important climate variables for the Indian subcontinent region.</a:t>
            </a:r>
          </a:p>
          <a:p>
            <a:pPr lvl="1"/>
            <a:r>
              <a:rPr lang="en-US" sz="1800" dirty="0" smtClean="0">
                <a:latin typeface="+mj-lt"/>
              </a:rPr>
              <a:t>Water resources, natural disasters, agriculture, ecosystems.</a:t>
            </a:r>
          </a:p>
          <a:p>
            <a:endParaRPr lang="en-US" sz="800" dirty="0" smtClean="0">
              <a:latin typeface="+mj-lt"/>
            </a:endParaRPr>
          </a:p>
          <a:p>
            <a:r>
              <a:rPr lang="en-US" sz="2000" dirty="0" smtClean="0">
                <a:latin typeface="+mj-lt"/>
              </a:rPr>
              <a:t>Evaluation of models' capability in simulating regional precipitation is a crucial part of the application of climate projections to local impact assessments.</a:t>
            </a:r>
          </a:p>
          <a:p>
            <a:endParaRPr lang="en-US" sz="800" dirty="0" smtClean="0">
              <a:latin typeface="+mj-lt"/>
            </a:endParaRPr>
          </a:p>
          <a:p>
            <a:r>
              <a:rPr lang="en-US" sz="2000" dirty="0" smtClean="0">
                <a:latin typeface="+mj-lt"/>
              </a:rPr>
              <a:t>Sparse observation network in the mountainous regions can introduce significant uncertainties in the “</a:t>
            </a:r>
            <a:r>
              <a:rPr lang="en-US" sz="2000" i="1" dirty="0" smtClean="0">
                <a:latin typeface="+mj-lt"/>
              </a:rPr>
              <a:t>observational</a:t>
            </a:r>
            <a:r>
              <a:rPr lang="en-US" sz="2000" dirty="0" smtClean="0">
                <a:latin typeface="+mj-lt"/>
              </a:rPr>
              <a:t>” data against which model performance is measured. </a:t>
            </a:r>
          </a:p>
          <a:p>
            <a:endParaRPr lang="en-US" sz="800" dirty="0" smtClean="0">
              <a:latin typeface="+mj-lt"/>
            </a:endParaRPr>
          </a:p>
          <a:p>
            <a:r>
              <a:rPr lang="en-US" sz="2000" dirty="0" smtClean="0">
                <a:latin typeface="+mj-lt"/>
              </a:rPr>
              <a:t>This study examines the observed and simulated precipitation over the Indian subcontinent, fundamental in applying the model results to climate change impact assessment.</a:t>
            </a:r>
          </a:p>
          <a:p>
            <a:pPr lvl="1"/>
            <a:r>
              <a:rPr lang="en-US" sz="1800" dirty="0" smtClean="0">
                <a:latin typeface="+mj-lt"/>
              </a:rPr>
              <a:t>Uncertainties in the observational datasets</a:t>
            </a:r>
          </a:p>
          <a:p>
            <a:pPr lvl="1"/>
            <a:r>
              <a:rPr lang="en-US" sz="1800" dirty="0" smtClean="0">
                <a:latin typeface="+mj-lt"/>
              </a:rPr>
              <a:t>Model performance in various parts of the Indian subcontinent.</a:t>
            </a:r>
          </a:p>
          <a:p>
            <a:endParaRPr lang="en-US" sz="20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124" y="1617996"/>
            <a:ext cx="8640410" cy="1962193"/>
          </a:xfrm>
        </p:spPr>
        <p:txBody>
          <a:bodyPr>
            <a:noAutofit/>
          </a:bodyPr>
          <a:lstStyle/>
          <a:p>
            <a:r>
              <a:rPr lang="en-US" sz="3200" dirty="0" smtClean="0">
                <a:solidFill>
                  <a:srgbClr val="FFFFFF"/>
                </a:solidFill>
                <a:effectLst/>
              </a:rPr>
              <a:t>Demonstration of </a:t>
            </a:r>
            <a:r>
              <a:rPr lang="en-US" sz="3200" dirty="0" smtClean="0">
                <a:solidFill>
                  <a:srgbClr val="FFFFFF"/>
                </a:solidFill>
                <a:effectLst/>
              </a:rPr>
              <a:t>Regional Climate Model Evaluation System (RCMES) </a:t>
            </a:r>
            <a:r>
              <a:rPr lang="en-US" sz="3200" dirty="0" smtClean="0">
                <a:solidFill>
                  <a:srgbClr val="FFFFFF"/>
                </a:solidFill>
                <a:effectLst/>
              </a:rPr>
              <a:t>for the CORDEX South Asia Domain</a:t>
            </a:r>
            <a:endParaRPr lang="en-US" sz="3200" dirty="0">
              <a:solidFill>
                <a:srgbClr val="FFFFFF"/>
              </a:solidFill>
              <a:effectLst/>
            </a:endParaRPr>
          </a:p>
        </p:txBody>
      </p:sp>
      <p:sp>
        <p:nvSpPr>
          <p:cNvPr id="3" name="Subtitle 2"/>
          <p:cNvSpPr>
            <a:spLocks noGrp="1"/>
          </p:cNvSpPr>
          <p:nvPr>
            <p:ph type="subTitle" idx="1"/>
          </p:nvPr>
        </p:nvSpPr>
        <p:spPr>
          <a:xfrm>
            <a:off x="533400" y="3893574"/>
            <a:ext cx="8440134" cy="2300748"/>
          </a:xfrm>
        </p:spPr>
        <p:txBody>
          <a:bodyPr>
            <a:noAutofit/>
          </a:bodyPr>
          <a:lstStyle/>
          <a:p>
            <a:r>
              <a:rPr lang="en-US" sz="2000" dirty="0" smtClean="0">
                <a:latin typeface="+mj-lt"/>
              </a:rPr>
              <a:t>P. Ramirez</a:t>
            </a:r>
            <a:r>
              <a:rPr lang="en-US" sz="2000" baseline="30000" dirty="0">
                <a:latin typeface="+mj-lt"/>
              </a:rPr>
              <a:t>1</a:t>
            </a:r>
            <a:r>
              <a:rPr lang="en-US" sz="2000" dirty="0" smtClean="0">
                <a:latin typeface="+mj-lt"/>
              </a:rPr>
              <a:t>, D. Waliser</a:t>
            </a:r>
            <a:r>
              <a:rPr lang="en-US" sz="2000" baseline="30000" dirty="0">
                <a:latin typeface="+mj-lt"/>
              </a:rPr>
              <a:t>1</a:t>
            </a:r>
            <a:r>
              <a:rPr lang="en-US" sz="2000" dirty="0" smtClean="0">
                <a:latin typeface="+mj-lt"/>
              </a:rPr>
              <a:t>, C. Mattmann</a:t>
            </a:r>
            <a:r>
              <a:rPr lang="en-US" sz="2000" baseline="30000" dirty="0">
                <a:latin typeface="+mj-lt"/>
              </a:rPr>
              <a:t>1</a:t>
            </a:r>
            <a:r>
              <a:rPr lang="en-US" sz="2000" dirty="0" smtClean="0">
                <a:latin typeface="+mj-lt"/>
              </a:rPr>
              <a:t>, J. Kim</a:t>
            </a:r>
            <a:r>
              <a:rPr lang="en-US" sz="2000" baseline="30000" dirty="0">
                <a:latin typeface="+mj-lt"/>
              </a:rPr>
              <a:t>2</a:t>
            </a:r>
            <a:r>
              <a:rPr lang="en-US" sz="2000" dirty="0" smtClean="0">
                <a:latin typeface="+mj-lt"/>
              </a:rPr>
              <a:t>, H. Lee</a:t>
            </a:r>
            <a:r>
              <a:rPr lang="en-US" sz="2000" baseline="30000" dirty="0">
                <a:latin typeface="+mj-lt"/>
              </a:rPr>
              <a:t>1</a:t>
            </a:r>
            <a:r>
              <a:rPr lang="en-US" sz="2000" dirty="0" smtClean="0">
                <a:latin typeface="+mj-lt"/>
              </a:rPr>
              <a:t>, P. Loikith</a:t>
            </a:r>
            <a:r>
              <a:rPr lang="en-US" sz="2000" baseline="30000" dirty="0">
                <a:latin typeface="+mj-lt"/>
              </a:rPr>
              <a:t>1</a:t>
            </a:r>
            <a:r>
              <a:rPr lang="en-US" sz="2000" dirty="0" smtClean="0">
                <a:latin typeface="+mj-lt"/>
              </a:rPr>
              <a:t>, M. Bounstani</a:t>
            </a:r>
            <a:r>
              <a:rPr lang="en-US" sz="2000" baseline="30000" dirty="0">
                <a:latin typeface="+mj-lt"/>
              </a:rPr>
              <a:t>1</a:t>
            </a:r>
            <a:r>
              <a:rPr lang="en-US" sz="2000" dirty="0" smtClean="0">
                <a:latin typeface="+mj-lt"/>
              </a:rPr>
              <a:t>, C. Goodale</a:t>
            </a:r>
            <a:r>
              <a:rPr lang="en-US" sz="2000" baseline="30000" dirty="0">
                <a:latin typeface="+mj-lt"/>
              </a:rPr>
              <a:t>1</a:t>
            </a:r>
            <a:r>
              <a:rPr lang="en-US" sz="2000" dirty="0" smtClean="0">
                <a:latin typeface="+mj-lt"/>
              </a:rPr>
              <a:t>, A. Hart</a:t>
            </a:r>
            <a:r>
              <a:rPr lang="en-US" sz="2000" baseline="30000" dirty="0">
                <a:latin typeface="+mj-lt"/>
              </a:rPr>
              <a:t>1</a:t>
            </a:r>
            <a:r>
              <a:rPr lang="en-US" sz="2000" dirty="0" smtClean="0">
                <a:latin typeface="+mj-lt"/>
              </a:rPr>
              <a:t>, </a:t>
            </a:r>
            <a:r>
              <a:rPr lang="en-US" sz="2000" dirty="0" smtClean="0">
                <a:latin typeface="Calibri"/>
                <a:cs typeface="Calibri"/>
              </a:rPr>
              <a:t>M. Joyce</a:t>
            </a:r>
            <a:r>
              <a:rPr lang="en-US" sz="2000" baseline="30000" dirty="0">
                <a:latin typeface="Calibri"/>
                <a:cs typeface="Calibri"/>
              </a:rPr>
              <a:t>1</a:t>
            </a:r>
            <a:r>
              <a:rPr lang="en-US" sz="2000" dirty="0" smtClean="0">
                <a:latin typeface="Calibri"/>
                <a:cs typeface="Calibri"/>
              </a:rPr>
              <a:t>, S. Khudikyan</a:t>
            </a:r>
            <a:r>
              <a:rPr lang="en-US" sz="2000" baseline="30000" dirty="0">
                <a:latin typeface="Calibri"/>
                <a:cs typeface="Calibri"/>
              </a:rPr>
              <a:t>1</a:t>
            </a:r>
            <a:r>
              <a:rPr lang="en-US" sz="2000" dirty="0" smtClean="0"/>
              <a:t>, </a:t>
            </a:r>
            <a:r>
              <a:rPr lang="en-US" sz="2000" dirty="0" smtClean="0">
                <a:latin typeface="+mj-lt"/>
              </a:rPr>
              <a:t>J. Sanjay</a:t>
            </a:r>
            <a:r>
              <a:rPr lang="en-US" sz="2000" baseline="30000" dirty="0" smtClean="0">
                <a:latin typeface="+mj-lt"/>
              </a:rPr>
              <a:t>3</a:t>
            </a:r>
            <a:r>
              <a:rPr lang="en-US" sz="2000" dirty="0" smtClean="0">
                <a:latin typeface="+mj-lt"/>
              </a:rPr>
              <a:t>, M.V.S. Rama Rao</a:t>
            </a:r>
            <a:r>
              <a:rPr lang="en-US" sz="2000" baseline="30000" dirty="0" smtClean="0">
                <a:latin typeface="+mj-lt"/>
              </a:rPr>
              <a:t>3</a:t>
            </a:r>
            <a:r>
              <a:rPr lang="en-US" sz="2000" dirty="0" smtClean="0">
                <a:latin typeface="+mj-lt"/>
              </a:rPr>
              <a:t>, R. Krishnan</a:t>
            </a:r>
            <a:r>
              <a:rPr lang="en-US" sz="2000" baseline="30000" dirty="0" smtClean="0">
                <a:latin typeface="+mj-lt"/>
              </a:rPr>
              <a:t>3</a:t>
            </a:r>
            <a:r>
              <a:rPr lang="en-US" sz="2000" dirty="0" smtClean="0">
                <a:latin typeface="+mj-lt"/>
              </a:rPr>
              <a:t>, M. Mujumdar</a:t>
            </a:r>
            <a:r>
              <a:rPr lang="en-US" sz="2000" baseline="30000" dirty="0" smtClean="0">
                <a:latin typeface="+mj-lt"/>
              </a:rPr>
              <a:t>3</a:t>
            </a:r>
            <a:r>
              <a:rPr lang="en-US" sz="2000" dirty="0" smtClean="0">
                <a:latin typeface="+mj-lt"/>
              </a:rPr>
              <a:t>, S. Ingle</a:t>
            </a:r>
            <a:r>
              <a:rPr lang="en-US" sz="2000" baseline="30000" dirty="0" smtClean="0">
                <a:latin typeface="+mj-lt"/>
              </a:rPr>
              <a:t>3</a:t>
            </a:r>
          </a:p>
          <a:p>
            <a:endParaRPr lang="en-US" sz="1000" dirty="0" smtClean="0">
              <a:latin typeface="+mj-lt"/>
            </a:endParaRPr>
          </a:p>
          <a:p>
            <a:r>
              <a:rPr lang="en-US" sz="2000" baseline="30000" dirty="0">
                <a:latin typeface="+mj-lt"/>
              </a:rPr>
              <a:t>1</a:t>
            </a:r>
            <a:r>
              <a:rPr lang="en-US" sz="1800" dirty="0" smtClean="0">
                <a:latin typeface="+mj-lt"/>
              </a:rPr>
              <a:t>Jet Propulsion Laboratory/NASA</a:t>
            </a:r>
          </a:p>
          <a:p>
            <a:r>
              <a:rPr lang="en-US" sz="2000" baseline="30000" dirty="0"/>
              <a:t>2</a:t>
            </a:r>
            <a:r>
              <a:rPr lang="en-US" sz="1800" dirty="0" smtClean="0"/>
              <a:t>University </a:t>
            </a:r>
            <a:r>
              <a:rPr lang="en-US" sz="1800" dirty="0"/>
              <a:t>of California Los </a:t>
            </a:r>
            <a:r>
              <a:rPr lang="en-US" sz="1800" dirty="0" smtClean="0"/>
              <a:t>Angeles</a:t>
            </a:r>
            <a:endParaRPr lang="en-US" sz="1800" dirty="0" smtClean="0">
              <a:latin typeface="+mj-lt"/>
            </a:endParaRPr>
          </a:p>
          <a:p>
            <a:r>
              <a:rPr lang="en-US" sz="2000" baseline="30000" dirty="0" smtClean="0">
                <a:latin typeface="+mj-lt"/>
              </a:rPr>
              <a:t>3</a:t>
            </a:r>
            <a:r>
              <a:rPr lang="en-US" sz="1800" dirty="0" smtClean="0">
                <a:latin typeface="+mj-lt"/>
              </a:rPr>
              <a:t>Center for Climate Change Research, Indian Institute of Tropical Meteorology</a:t>
            </a:r>
            <a:r>
              <a:rPr lang="en-US" sz="2000" dirty="0" smtClean="0">
                <a:latin typeface="+mj-lt"/>
              </a:rPr>
              <a:t> </a:t>
            </a:r>
            <a:endParaRPr lang="en-US" sz="2000" dirty="0">
              <a:latin typeface="+mj-lt"/>
            </a:endParaRPr>
          </a:p>
        </p:txBody>
      </p:sp>
    </p:spTree>
    <p:extLst>
      <p:ext uri="{BB962C8B-B14F-4D97-AF65-F5344CB8AC3E}">
        <p14:creationId xmlns:p14="http://schemas.microsoft.com/office/powerpoint/2010/main" val="16754187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65760"/>
          </a:xfrm>
        </p:spPr>
        <p:txBody>
          <a:bodyPr>
            <a:normAutofit fontScale="90000"/>
          </a:bodyPr>
          <a:lstStyle/>
          <a:p>
            <a:pPr algn="ctr"/>
            <a:r>
              <a:rPr lang="en-US" sz="2400" dirty="0" smtClean="0"/>
              <a:t>RCMES Goals</a:t>
            </a:r>
            <a:endParaRPr lang="en-US" sz="2400" dirty="0"/>
          </a:p>
        </p:txBody>
      </p:sp>
      <p:sp>
        <p:nvSpPr>
          <p:cNvPr id="3" name="Content Placeholder 2"/>
          <p:cNvSpPr>
            <a:spLocks noGrp="1"/>
          </p:cNvSpPr>
          <p:nvPr>
            <p:ph idx="1"/>
          </p:nvPr>
        </p:nvSpPr>
        <p:spPr>
          <a:xfrm>
            <a:off x="457200" y="487680"/>
            <a:ext cx="8229600" cy="5659120"/>
          </a:xfrm>
        </p:spPr>
        <p:txBody>
          <a:bodyPr>
            <a:normAutofit/>
          </a:bodyPr>
          <a:lstStyle/>
          <a:p>
            <a:pPr marL="274320" lvl="1" indent="-274320">
              <a:buClr>
                <a:schemeClr val="accent3"/>
              </a:buClr>
              <a:buSzPct val="95000"/>
            </a:pPr>
            <a:r>
              <a:rPr lang="en-US" sz="2000" dirty="0" smtClean="0">
                <a:latin typeface="+mj-lt"/>
              </a:rPr>
              <a:t>Deliver a software suite for facilitating the evaluation of regional climate models</a:t>
            </a:r>
            <a:endParaRPr lang="en-US" sz="1800" dirty="0">
              <a:latin typeface="+mj-lt"/>
            </a:endParaRPr>
          </a:p>
          <a:p>
            <a:pPr marL="274320" lvl="1" indent="-274320">
              <a:buClr>
                <a:schemeClr val="accent3"/>
              </a:buClr>
              <a:buSzPct val="95000"/>
            </a:pPr>
            <a:r>
              <a:rPr lang="en-US" sz="2000" dirty="0" smtClean="0">
                <a:latin typeface="+mj-lt"/>
              </a:rPr>
              <a:t>Bring </a:t>
            </a:r>
            <a:r>
              <a:rPr lang="en-US" sz="2000" dirty="0" smtClean="0">
                <a:latin typeface="+mj-lt"/>
              </a:rPr>
              <a:t>NASA </a:t>
            </a:r>
            <a:r>
              <a:rPr lang="en-US" sz="2000" dirty="0" smtClean="0">
                <a:latin typeface="+mj-lt"/>
              </a:rPr>
              <a:t>observational datasets to aid in RCM evaluation</a:t>
            </a:r>
          </a:p>
          <a:p>
            <a:pPr marL="274320" lvl="1" indent="-274320">
              <a:buClr>
                <a:schemeClr val="accent3"/>
              </a:buClr>
              <a:buSzPct val="95000"/>
            </a:pPr>
            <a:r>
              <a:rPr lang="en-US" sz="2000" dirty="0" smtClean="0">
                <a:latin typeface="+mj-lt"/>
              </a:rPr>
              <a:t>Free scientists to focus on their science, not data management</a:t>
            </a:r>
            <a:endParaRPr lang="en-US" sz="2000" dirty="0"/>
          </a:p>
          <a:p>
            <a:pPr marL="274320" lvl="1" indent="-274320">
              <a:buClr>
                <a:schemeClr val="accent3"/>
              </a:buClr>
              <a:buSzPct val="95000"/>
            </a:pPr>
            <a:r>
              <a:rPr lang="en-US" sz="2000" dirty="0">
                <a:latin typeface="Calibri"/>
                <a:cs typeface="Calibri"/>
              </a:rPr>
              <a:t>Focus and enhance the evaluation workflow</a:t>
            </a:r>
          </a:p>
          <a:p>
            <a:pPr marL="548640" lvl="2" indent="-274320">
              <a:buClr>
                <a:schemeClr val="accent3"/>
              </a:buClr>
              <a:buSzPct val="95000"/>
            </a:pPr>
            <a:r>
              <a:rPr lang="en-US" sz="1800" dirty="0">
                <a:latin typeface="Calibri"/>
                <a:cs typeface="Calibri"/>
              </a:rPr>
              <a:t>Download (Models, Observations), Preprocessing </a:t>
            </a:r>
            <a:r>
              <a:rPr lang="en-US" sz="1800" dirty="0" smtClean="0">
                <a:latin typeface="Calibri"/>
                <a:cs typeface="Calibri"/>
              </a:rPr>
              <a:t>(</a:t>
            </a:r>
            <a:r>
              <a:rPr lang="en-US" sz="1800" dirty="0" err="1" smtClean="0">
                <a:latin typeface="Calibri"/>
                <a:cs typeface="Calibri"/>
              </a:rPr>
              <a:t>Subsetting</a:t>
            </a:r>
            <a:r>
              <a:rPr lang="en-US" sz="1800" dirty="0" smtClean="0">
                <a:latin typeface="Calibri"/>
                <a:cs typeface="Calibri"/>
              </a:rPr>
              <a:t>, </a:t>
            </a:r>
            <a:r>
              <a:rPr lang="en-US" sz="1800" dirty="0" err="1" smtClean="0">
                <a:latin typeface="Calibri"/>
                <a:cs typeface="Calibri"/>
              </a:rPr>
              <a:t>Regridding</a:t>
            </a:r>
            <a:r>
              <a:rPr lang="en-US" sz="1800" dirty="0" smtClean="0">
                <a:latin typeface="Calibri"/>
                <a:cs typeface="Calibri"/>
              </a:rPr>
              <a:t>)</a:t>
            </a:r>
            <a:r>
              <a:rPr lang="en-US" sz="1800" dirty="0">
                <a:latin typeface="Calibri"/>
                <a:cs typeface="Calibri"/>
              </a:rPr>
              <a:t>, Evaluation (Statistical metrics), Visualization (Plot R</a:t>
            </a:r>
            <a:r>
              <a:rPr lang="en-US" sz="1800" dirty="0" smtClean="0">
                <a:latin typeface="Calibri"/>
                <a:cs typeface="Calibri"/>
              </a:rPr>
              <a:t>esults</a:t>
            </a:r>
            <a:r>
              <a:rPr lang="en-US" sz="1800" dirty="0">
                <a:latin typeface="Calibri"/>
                <a:cs typeface="Calibri"/>
              </a:rPr>
              <a:t>), Analysis and Interpretation </a:t>
            </a:r>
            <a:r>
              <a:rPr lang="en-US" sz="1800" dirty="0" smtClean="0">
                <a:latin typeface="Calibri"/>
                <a:cs typeface="Calibri"/>
              </a:rPr>
              <a:t>(Scientist)</a:t>
            </a:r>
            <a:endParaRPr lang="en-US" dirty="0"/>
          </a:p>
          <a:p>
            <a:pPr marL="274320" lvl="1" indent="-274320">
              <a:buClr>
                <a:schemeClr val="accent3"/>
              </a:buClr>
              <a:buSzPct val="95000"/>
            </a:pPr>
            <a:r>
              <a:rPr lang="en-US" sz="2000" dirty="0">
                <a:latin typeface="Calibri"/>
                <a:cs typeface="Calibri"/>
              </a:rPr>
              <a:t>Reduce the time and effort required to get to analysis and interpretation of </a:t>
            </a:r>
            <a:r>
              <a:rPr lang="en-US" sz="2000" dirty="0" smtClean="0">
                <a:latin typeface="Calibri"/>
                <a:cs typeface="Calibri"/>
              </a:rPr>
              <a:t>results</a:t>
            </a:r>
          </a:p>
          <a:p>
            <a:pPr marL="274320" lvl="1" indent="-274320">
              <a:buClr>
                <a:schemeClr val="accent3"/>
              </a:buClr>
              <a:buSzPct val="95000"/>
            </a:pPr>
            <a:r>
              <a:rPr lang="en-US" sz="2000" dirty="0" smtClean="0">
                <a:latin typeface="Calibri"/>
                <a:cs typeface="Calibri"/>
              </a:rPr>
              <a:t>Collaborate with as many efforts as possible to improve adoption and reuse</a:t>
            </a:r>
          </a:p>
          <a:p>
            <a:pPr marL="274320" lvl="1" indent="-274320">
              <a:buClr>
                <a:schemeClr val="accent3"/>
              </a:buClr>
              <a:buSzPct val="95000"/>
            </a:pPr>
            <a:r>
              <a:rPr lang="en-US" sz="2000" dirty="0" smtClean="0">
                <a:latin typeface="Calibri"/>
                <a:cs typeface="Calibri"/>
              </a:rPr>
              <a:t>Support CORDEX community through collaborative science, software, and publications</a:t>
            </a:r>
            <a:endParaRPr lang="en-US" sz="2000" dirty="0">
              <a:latin typeface="Calibri"/>
              <a:cs typeface="Calibri"/>
            </a:endParaRPr>
          </a:p>
        </p:txBody>
      </p:sp>
    </p:spTree>
    <p:extLst>
      <p:ext uri="{BB962C8B-B14F-4D97-AF65-F5344CB8AC3E}">
        <p14:creationId xmlns:p14="http://schemas.microsoft.com/office/powerpoint/2010/main" val="30078424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13716"/>
            <a:ext cx="8924903" cy="653752"/>
          </a:xfrm>
        </p:spPr>
        <p:txBody>
          <a:bodyPr>
            <a:normAutofit fontScale="90000"/>
          </a:bodyPr>
          <a:lstStyle/>
          <a:p>
            <a:pPr algn="ctr"/>
            <a:r>
              <a:rPr lang="en-US" sz="2667" dirty="0" smtClean="0">
                <a:solidFill>
                  <a:srgbClr val="06686D"/>
                </a:solidFill>
              </a:rPr>
              <a:t>RCMES</a:t>
            </a:r>
            <a:r>
              <a:rPr lang="en-US" sz="2667" b="1" dirty="0" smtClean="0">
                <a:solidFill>
                  <a:srgbClr val="06686D"/>
                </a:solidFill>
              </a:rPr>
              <a:t> </a:t>
            </a:r>
            <a:r>
              <a:rPr lang="en-US" sz="2667" dirty="0" smtClean="0">
                <a:solidFill>
                  <a:srgbClr val="06686D"/>
                </a:solidFill>
              </a:rPr>
              <a:t>Architecture</a:t>
            </a:r>
            <a:r>
              <a:rPr lang="en-US" sz="2667" b="1" dirty="0" smtClean="0">
                <a:solidFill>
                  <a:srgbClr val="06686D"/>
                </a:solidFill>
              </a:rPr>
              <a:t/>
            </a:r>
            <a:br>
              <a:rPr lang="en-US" sz="2667" b="1" dirty="0" smtClean="0">
                <a:solidFill>
                  <a:srgbClr val="06686D"/>
                </a:solidFill>
              </a:rPr>
            </a:br>
            <a:r>
              <a:rPr lang="en-US" sz="2000" b="1" dirty="0" smtClean="0">
                <a:solidFill>
                  <a:srgbClr val="0000FF"/>
                </a:solidFill>
                <a:latin typeface="Century Gothic"/>
                <a:cs typeface="Century Gothic"/>
              </a:rPr>
              <a:t>(http://</a:t>
            </a:r>
            <a:r>
              <a:rPr lang="en-US" sz="2000" b="1" dirty="0" err="1" smtClean="0">
                <a:solidFill>
                  <a:srgbClr val="0000FF"/>
                </a:solidFill>
                <a:latin typeface="Century Gothic"/>
                <a:cs typeface="Century Gothic"/>
              </a:rPr>
              <a:t>rcmes.jpl.nasa.gov</a:t>
            </a:r>
            <a:r>
              <a:rPr lang="en-US" sz="2000" b="1" dirty="0" smtClean="0">
                <a:solidFill>
                  <a:srgbClr val="0000FF"/>
                </a:solidFill>
                <a:latin typeface="Century Gothic"/>
                <a:cs typeface="Century Gothic"/>
              </a:rPr>
              <a:t>; Powered by </a:t>
            </a:r>
            <a:r>
              <a:rPr lang="en-US" sz="2000" b="1" i="1" dirty="0" smtClean="0">
                <a:solidFill>
                  <a:srgbClr val="0000FF"/>
                </a:solidFill>
                <a:latin typeface="Century Gothic"/>
                <a:cs typeface="Century Gothic"/>
              </a:rPr>
              <a:t>Apache Open Climate Workbench</a:t>
            </a:r>
            <a:r>
              <a:rPr lang="en-US" sz="2000" b="1" dirty="0" smtClean="0">
                <a:solidFill>
                  <a:srgbClr val="0000FF"/>
                </a:solidFill>
                <a:latin typeface="Century Gothic"/>
                <a:cs typeface="Century Gothic"/>
              </a:rPr>
              <a:t>)</a:t>
            </a:r>
            <a:endParaRPr lang="en-US" sz="2000" b="1" dirty="0">
              <a:solidFill>
                <a:srgbClr val="06686D"/>
              </a:solidFill>
            </a:endParaRPr>
          </a:p>
        </p:txBody>
      </p:sp>
      <p:grpSp>
        <p:nvGrpSpPr>
          <p:cNvPr id="18" name="Group 17"/>
          <p:cNvGrpSpPr/>
          <p:nvPr/>
        </p:nvGrpSpPr>
        <p:grpSpPr>
          <a:xfrm>
            <a:off x="182884" y="1017632"/>
            <a:ext cx="8742019" cy="5702357"/>
            <a:chOff x="182884" y="861050"/>
            <a:chExt cx="8742019" cy="5702357"/>
          </a:xfrm>
        </p:grpSpPr>
        <p:sp>
          <p:nvSpPr>
            <p:cNvPr id="51" name="TextBox 5"/>
            <p:cNvSpPr txBox="1">
              <a:spLocks noChangeArrowheads="1"/>
            </p:cNvSpPr>
            <p:nvPr/>
          </p:nvSpPr>
          <p:spPr bwMode="auto">
            <a:xfrm>
              <a:off x="182884" y="5516967"/>
              <a:ext cx="129872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latin typeface="+mj-lt"/>
                </a:rPr>
                <a:t>Raw Data:</a:t>
              </a:r>
              <a:endParaRPr lang="en-US" sz="1400" b="1" dirty="0">
                <a:latin typeface="+mj-lt"/>
              </a:endParaRPr>
            </a:p>
            <a:p>
              <a:pPr algn="ctr" eaLnBrk="1" hangingPunct="1"/>
              <a:r>
                <a:rPr lang="en-US" sz="1200" dirty="0" smtClean="0">
                  <a:latin typeface="+mj-lt"/>
                </a:rPr>
                <a:t>Various sources, formats,</a:t>
              </a:r>
            </a:p>
            <a:p>
              <a:pPr algn="ctr" eaLnBrk="1" hangingPunct="1"/>
              <a:r>
                <a:rPr lang="en-US" sz="1200" dirty="0" smtClean="0">
                  <a:latin typeface="+mj-lt"/>
                </a:rPr>
                <a:t>Resolutions,</a:t>
              </a:r>
            </a:p>
            <a:p>
              <a:pPr algn="ctr" eaLnBrk="1" hangingPunct="1"/>
              <a:r>
                <a:rPr lang="en-US" sz="1200" dirty="0" smtClean="0">
                  <a:latin typeface="+mj-lt"/>
                </a:rPr>
                <a:t>Coverage</a:t>
              </a:r>
              <a:endParaRPr lang="en-US" sz="1200" dirty="0">
                <a:latin typeface="+mj-lt"/>
              </a:endParaRPr>
            </a:p>
          </p:txBody>
        </p:sp>
        <p:grpSp>
          <p:nvGrpSpPr>
            <p:cNvPr id="6" name="Group 90"/>
            <p:cNvGrpSpPr/>
            <p:nvPr/>
          </p:nvGrpSpPr>
          <p:grpSpPr>
            <a:xfrm>
              <a:off x="224434" y="861050"/>
              <a:ext cx="8700469" cy="5702357"/>
              <a:chOff x="215027" y="752195"/>
              <a:chExt cx="8700469" cy="5702357"/>
            </a:xfrm>
          </p:grpSpPr>
          <p:sp>
            <p:nvSpPr>
              <p:cNvPr id="67" name="Rounded Rectangle 66"/>
              <p:cNvSpPr/>
              <p:nvPr/>
            </p:nvSpPr>
            <p:spPr>
              <a:xfrm>
                <a:off x="4608805" y="3375563"/>
                <a:ext cx="3257578" cy="1905091"/>
              </a:xfrm>
              <a:prstGeom prst="roundRect">
                <a:avLst/>
              </a:prstGeom>
              <a:solidFill>
                <a:schemeClr val="bg2">
                  <a:lumMod val="9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mj-lt"/>
                </a:endParaRPr>
              </a:p>
            </p:txBody>
          </p:sp>
          <p:sp>
            <p:nvSpPr>
              <p:cNvPr id="20" name="TextBox 5"/>
              <p:cNvSpPr txBox="1">
                <a:spLocks noChangeArrowheads="1"/>
              </p:cNvSpPr>
              <p:nvPr/>
            </p:nvSpPr>
            <p:spPr bwMode="auto">
              <a:xfrm>
                <a:off x="1318293" y="5408112"/>
                <a:ext cx="340825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0000FF"/>
                    </a:solidFill>
                    <a:latin typeface="+mj-lt"/>
                  </a:rPr>
                  <a:t>RCMED</a:t>
                </a:r>
              </a:p>
              <a:p>
                <a:pPr algn="ctr" eaLnBrk="1" hangingPunct="1"/>
                <a:r>
                  <a:rPr lang="en-US" sz="1200" dirty="0">
                    <a:solidFill>
                      <a:srgbClr val="0000FF"/>
                    </a:solidFill>
                    <a:latin typeface="+mj-lt"/>
                  </a:rPr>
                  <a:t>(Regional Climate Model Evaluation Database</a:t>
                </a:r>
                <a:r>
                  <a:rPr lang="en-US" sz="1200" dirty="0" smtClean="0">
                    <a:solidFill>
                      <a:srgbClr val="0000FF"/>
                    </a:solidFill>
                    <a:latin typeface="+mj-lt"/>
                  </a:rPr>
                  <a:t>)</a:t>
                </a:r>
              </a:p>
              <a:p>
                <a:pPr algn="ctr" eaLnBrk="1" hangingPunct="1"/>
                <a:r>
                  <a:rPr lang="en-US" sz="1200" dirty="0" smtClean="0">
                    <a:solidFill>
                      <a:srgbClr val="0000FF"/>
                    </a:solidFill>
                    <a:latin typeface="+mj-lt"/>
                  </a:rPr>
                  <a:t>A large scalable database to store data from variety of sources in a common format</a:t>
                </a:r>
                <a:endParaRPr lang="en-US" sz="1200" dirty="0">
                  <a:solidFill>
                    <a:srgbClr val="0000FF"/>
                  </a:solidFill>
                  <a:latin typeface="+mj-lt"/>
                </a:endParaRPr>
              </a:p>
            </p:txBody>
          </p:sp>
          <p:sp>
            <p:nvSpPr>
              <p:cNvPr id="21" name="TextBox 6"/>
              <p:cNvSpPr txBox="1">
                <a:spLocks noChangeArrowheads="1"/>
              </p:cNvSpPr>
              <p:nvPr/>
            </p:nvSpPr>
            <p:spPr bwMode="auto">
              <a:xfrm>
                <a:off x="4801239" y="5408112"/>
                <a:ext cx="308305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008000"/>
                    </a:solidFill>
                    <a:latin typeface="+mj-lt"/>
                  </a:rPr>
                  <a:t>RCMET</a:t>
                </a:r>
              </a:p>
              <a:p>
                <a:pPr algn="ctr" eaLnBrk="1" hangingPunct="1"/>
                <a:r>
                  <a:rPr lang="en-US" sz="1200" dirty="0">
                    <a:solidFill>
                      <a:srgbClr val="008000"/>
                    </a:solidFill>
                    <a:latin typeface="+mj-lt"/>
                  </a:rPr>
                  <a:t>(Regional Climate Model Evaluation Tool</a:t>
                </a:r>
                <a:r>
                  <a:rPr lang="en-US" sz="1200" dirty="0" smtClean="0">
                    <a:solidFill>
                      <a:srgbClr val="008000"/>
                    </a:solidFill>
                    <a:latin typeface="+mj-lt"/>
                  </a:rPr>
                  <a:t>)</a:t>
                </a:r>
              </a:p>
              <a:p>
                <a:pPr algn="ctr" eaLnBrk="1" hangingPunct="1"/>
                <a:r>
                  <a:rPr lang="en-US" sz="1200" dirty="0" smtClean="0">
                    <a:solidFill>
                      <a:srgbClr val="008000"/>
                    </a:solidFill>
                    <a:latin typeface="+mj-lt"/>
                  </a:rPr>
                  <a:t>A library of </a:t>
                </a:r>
                <a:r>
                  <a:rPr lang="en-US" sz="1200" dirty="0" smtClean="0">
                    <a:solidFill>
                      <a:srgbClr val="008000"/>
                    </a:solidFill>
                    <a:latin typeface="+mj-lt"/>
                  </a:rPr>
                  <a:t>code </a:t>
                </a:r>
                <a:r>
                  <a:rPr lang="en-US" sz="1200" dirty="0" smtClean="0">
                    <a:solidFill>
                      <a:srgbClr val="008000"/>
                    </a:solidFill>
                    <a:latin typeface="+mj-lt"/>
                  </a:rPr>
                  <a:t>for extracting data from RCMED and model and for calculating evaluation metrics</a:t>
                </a:r>
                <a:endParaRPr lang="en-US" sz="1200" dirty="0">
                  <a:solidFill>
                    <a:srgbClr val="008000"/>
                  </a:solidFill>
                  <a:latin typeface="+mj-lt"/>
                </a:endParaRPr>
              </a:p>
            </p:txBody>
          </p:sp>
          <p:sp>
            <p:nvSpPr>
              <p:cNvPr id="2" name="Rounded Rectangle 1"/>
              <p:cNvSpPr/>
              <p:nvPr/>
            </p:nvSpPr>
            <p:spPr>
              <a:xfrm>
                <a:off x="1473876" y="1556561"/>
                <a:ext cx="2928041" cy="3724093"/>
              </a:xfrm>
              <a:prstGeom prst="roundRect">
                <a:avLst/>
              </a:prstGeom>
              <a:solidFill>
                <a:schemeClr val="accent5">
                  <a:lumMod val="40000"/>
                  <a:lumOff val="60000"/>
                </a:schemeClr>
              </a:solidFill>
              <a:ln>
                <a:solidFill>
                  <a:schemeClr val="tx1"/>
                </a:solidFill>
                <a:prstDash val="dash"/>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latin typeface="+mj-lt"/>
                </a:endParaRPr>
              </a:p>
            </p:txBody>
          </p:sp>
          <p:sp>
            <p:nvSpPr>
              <p:cNvPr id="3" name="Rectangle 2"/>
              <p:cNvSpPr/>
              <p:nvPr/>
            </p:nvSpPr>
            <p:spPr>
              <a:xfrm>
                <a:off x="2956318" y="1807704"/>
                <a:ext cx="1110430" cy="272670"/>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mj-lt"/>
                  </a:rPr>
                  <a:t>Metadata</a:t>
                </a:r>
                <a:endParaRPr lang="en-US" sz="1400" b="1" dirty="0">
                  <a:solidFill>
                    <a:srgbClr val="000000"/>
                  </a:solidFill>
                  <a:latin typeface="+mj-lt"/>
                </a:endParaRPr>
              </a:p>
            </p:txBody>
          </p:sp>
          <p:sp>
            <p:nvSpPr>
              <p:cNvPr id="8" name="Rectangle 7"/>
              <p:cNvSpPr/>
              <p:nvPr/>
            </p:nvSpPr>
            <p:spPr>
              <a:xfrm>
                <a:off x="2956318" y="2290178"/>
                <a:ext cx="1110430" cy="272670"/>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mj-lt"/>
                  </a:rPr>
                  <a:t>Data Table</a:t>
                </a:r>
                <a:endParaRPr lang="en-US" sz="1200" b="1" dirty="0">
                  <a:solidFill>
                    <a:schemeClr val="tx1"/>
                  </a:solidFill>
                  <a:latin typeface="+mj-lt"/>
                </a:endParaRPr>
              </a:p>
            </p:txBody>
          </p:sp>
          <p:sp>
            <p:nvSpPr>
              <p:cNvPr id="9" name="Rectangle 8"/>
              <p:cNvSpPr/>
              <p:nvPr/>
            </p:nvSpPr>
            <p:spPr>
              <a:xfrm>
                <a:off x="2956318" y="2564561"/>
                <a:ext cx="1110430" cy="563118"/>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mj-lt"/>
                  </a:rPr>
                  <a:t>Data Table</a:t>
                </a:r>
                <a:endParaRPr lang="en-US" sz="1200" b="1" dirty="0">
                  <a:solidFill>
                    <a:srgbClr val="000000"/>
                  </a:solidFill>
                  <a:latin typeface="+mj-lt"/>
                </a:endParaRPr>
              </a:p>
            </p:txBody>
          </p:sp>
          <p:sp>
            <p:nvSpPr>
              <p:cNvPr id="12" name="Rectangle 11"/>
              <p:cNvSpPr/>
              <p:nvPr/>
            </p:nvSpPr>
            <p:spPr>
              <a:xfrm>
                <a:off x="2956318" y="3122197"/>
                <a:ext cx="1110430" cy="393279"/>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latin typeface="+mj-lt"/>
                  </a:rPr>
                  <a:t>Data Table</a:t>
                </a:r>
              </a:p>
            </p:txBody>
          </p:sp>
          <p:sp>
            <p:nvSpPr>
              <p:cNvPr id="13" name="Rectangle 12"/>
              <p:cNvSpPr/>
              <p:nvPr/>
            </p:nvSpPr>
            <p:spPr>
              <a:xfrm>
                <a:off x="2956318" y="3515476"/>
                <a:ext cx="1110430" cy="433639"/>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latin typeface="+mj-lt"/>
                  </a:rPr>
                  <a:t>Data Table</a:t>
                </a:r>
              </a:p>
            </p:txBody>
          </p:sp>
          <p:sp>
            <p:nvSpPr>
              <p:cNvPr id="15" name="Rectangle 14"/>
              <p:cNvSpPr/>
              <p:nvPr/>
            </p:nvSpPr>
            <p:spPr>
              <a:xfrm>
                <a:off x="2956318" y="3950828"/>
                <a:ext cx="1110430" cy="272670"/>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latin typeface="+mj-lt"/>
                  </a:rPr>
                  <a:t>Data Table</a:t>
                </a:r>
              </a:p>
            </p:txBody>
          </p:sp>
          <p:sp>
            <p:nvSpPr>
              <p:cNvPr id="16" name="Rectangle 15"/>
              <p:cNvSpPr/>
              <p:nvPr/>
            </p:nvSpPr>
            <p:spPr>
              <a:xfrm>
                <a:off x="2956318" y="4225211"/>
                <a:ext cx="1110430" cy="272670"/>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latin typeface="+mj-lt"/>
                  </a:rPr>
                  <a:t>Data Table</a:t>
                </a:r>
              </a:p>
            </p:txBody>
          </p:sp>
          <p:sp>
            <p:nvSpPr>
              <p:cNvPr id="17" name="Rectangle 16"/>
              <p:cNvSpPr/>
              <p:nvPr/>
            </p:nvSpPr>
            <p:spPr>
              <a:xfrm>
                <a:off x="2748300" y="4524254"/>
                <a:ext cx="1470208" cy="6547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mj-lt"/>
                  </a:rPr>
                  <a:t>Common Format,</a:t>
                </a:r>
              </a:p>
              <a:p>
                <a:pPr algn="ctr"/>
                <a:r>
                  <a:rPr lang="en-US" sz="1200" b="1" dirty="0" smtClean="0">
                    <a:solidFill>
                      <a:srgbClr val="000000"/>
                    </a:solidFill>
                    <a:latin typeface="+mj-lt"/>
                  </a:rPr>
                  <a:t>Native grid,</a:t>
                </a:r>
              </a:p>
              <a:p>
                <a:pPr algn="ctr"/>
                <a:r>
                  <a:rPr lang="en-US" sz="1200" b="1" dirty="0" smtClean="0">
                    <a:solidFill>
                      <a:srgbClr val="000000"/>
                    </a:solidFill>
                    <a:latin typeface="+mj-lt"/>
                  </a:rPr>
                  <a:t>Efficient architecture</a:t>
                </a:r>
                <a:endParaRPr lang="en-US" sz="1200" b="1" dirty="0">
                  <a:solidFill>
                    <a:srgbClr val="000000"/>
                  </a:solidFill>
                  <a:latin typeface="+mj-lt"/>
                </a:endParaRPr>
              </a:p>
            </p:txBody>
          </p:sp>
          <p:sp>
            <p:nvSpPr>
              <p:cNvPr id="4" name="TextBox 3"/>
              <p:cNvSpPr txBox="1"/>
              <p:nvPr/>
            </p:nvSpPr>
            <p:spPr>
              <a:xfrm>
                <a:off x="2956318" y="2899957"/>
                <a:ext cx="1122937" cy="646331"/>
              </a:xfrm>
              <a:prstGeom prst="rect">
                <a:avLst/>
              </a:prstGeom>
              <a:noFill/>
            </p:spPr>
            <p:txBody>
              <a:bodyPr wrap="square" rtlCol="0">
                <a:spAutoFit/>
              </a:bodyPr>
              <a:lstStyle/>
              <a:p>
                <a:r>
                  <a:rPr lang="en-US" b="1" dirty="0" smtClean="0">
                    <a:solidFill>
                      <a:schemeClr val="bg1"/>
                    </a:solidFill>
                    <a:latin typeface="+mj-lt"/>
                  </a:rPr>
                  <a:t>Cloud Database</a:t>
                </a:r>
                <a:endParaRPr lang="en-US" b="1" dirty="0">
                  <a:solidFill>
                    <a:schemeClr val="bg1"/>
                  </a:solidFill>
                  <a:latin typeface="+mj-lt"/>
                </a:endParaRPr>
              </a:p>
            </p:txBody>
          </p:sp>
          <p:sp>
            <p:nvSpPr>
              <p:cNvPr id="5" name="Rectangle 4"/>
              <p:cNvSpPr/>
              <p:nvPr/>
            </p:nvSpPr>
            <p:spPr>
              <a:xfrm>
                <a:off x="1596459" y="2791543"/>
                <a:ext cx="911260" cy="1168035"/>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mj-lt"/>
                  </a:rPr>
                  <a:t>Extractor for various data formats</a:t>
                </a:r>
                <a:endParaRPr lang="en-US" sz="1200" b="1" dirty="0">
                  <a:latin typeface="+mj-lt"/>
                </a:endParaRPr>
              </a:p>
            </p:txBody>
          </p:sp>
          <p:cxnSp>
            <p:nvCxnSpPr>
              <p:cNvPr id="7" name="Straight Connector 6"/>
              <p:cNvCxnSpPr/>
              <p:nvPr/>
            </p:nvCxnSpPr>
            <p:spPr>
              <a:xfrm>
                <a:off x="2048501" y="1936863"/>
                <a:ext cx="0" cy="84750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048500" y="1935275"/>
                <a:ext cx="893662" cy="1588"/>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5" idx="3"/>
              </p:cNvCxnSpPr>
              <p:nvPr/>
            </p:nvCxnSpPr>
            <p:spPr>
              <a:xfrm flipV="1">
                <a:off x="2507719" y="2426513"/>
                <a:ext cx="434443" cy="949048"/>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2460219" y="2893620"/>
                <a:ext cx="529442" cy="434444"/>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507719" y="3318837"/>
                <a:ext cx="434443" cy="56726"/>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5" idx="3"/>
              </p:cNvCxnSpPr>
              <p:nvPr/>
            </p:nvCxnSpPr>
            <p:spPr>
              <a:xfrm>
                <a:off x="2507719" y="3375561"/>
                <a:ext cx="434443" cy="35673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2368367" y="3514912"/>
                <a:ext cx="713148" cy="434444"/>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2231946" y="3651331"/>
                <a:ext cx="985988" cy="43444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295751" y="1771178"/>
                <a:ext cx="986600" cy="331370"/>
              </a:xfrm>
              <a:prstGeom prst="round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mj-lt"/>
                  </a:rPr>
                  <a:t>TRMM</a:t>
                </a:r>
                <a:endParaRPr lang="en-US" sz="1200" b="1" dirty="0">
                  <a:solidFill>
                    <a:srgbClr val="000000"/>
                  </a:solidFill>
                  <a:latin typeface="+mj-lt"/>
                </a:endParaRPr>
              </a:p>
            </p:txBody>
          </p:sp>
          <p:sp>
            <p:nvSpPr>
              <p:cNvPr id="31" name="Oval 30"/>
              <p:cNvSpPr/>
              <p:nvPr/>
            </p:nvSpPr>
            <p:spPr>
              <a:xfrm>
                <a:off x="266323" y="2334938"/>
                <a:ext cx="1017823" cy="421049"/>
              </a:xfrm>
              <a:prstGeom prst="ellipse">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mj-lt"/>
                  </a:rPr>
                  <a:t>MODIS</a:t>
                </a:r>
                <a:endParaRPr lang="en-US" sz="1200" b="1" dirty="0">
                  <a:solidFill>
                    <a:srgbClr val="000000"/>
                  </a:solidFill>
                  <a:latin typeface="+mj-lt"/>
                </a:endParaRPr>
              </a:p>
            </p:txBody>
          </p:sp>
          <p:sp>
            <p:nvSpPr>
              <p:cNvPr id="47" name="Diamond 46"/>
              <p:cNvSpPr/>
              <p:nvPr/>
            </p:nvSpPr>
            <p:spPr>
              <a:xfrm>
                <a:off x="215027" y="2911193"/>
                <a:ext cx="1065529" cy="454801"/>
              </a:xfrm>
              <a:prstGeom prst="diamond">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mj-lt"/>
                  </a:rPr>
                  <a:t>AIRS</a:t>
                </a:r>
                <a:endParaRPr lang="en-US" sz="1200" b="1" dirty="0">
                  <a:solidFill>
                    <a:srgbClr val="000000"/>
                  </a:solidFill>
                  <a:latin typeface="+mj-lt"/>
                </a:endParaRPr>
              </a:p>
            </p:txBody>
          </p:sp>
          <p:sp>
            <p:nvSpPr>
              <p:cNvPr id="48" name="Hexagon 47"/>
              <p:cNvSpPr/>
              <p:nvPr/>
            </p:nvSpPr>
            <p:spPr>
              <a:xfrm>
                <a:off x="284988" y="3501971"/>
                <a:ext cx="986600" cy="409669"/>
              </a:xfrm>
              <a:prstGeom prst="hexagon">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mj-lt"/>
                  </a:rPr>
                  <a:t>CERES</a:t>
                </a:r>
                <a:endParaRPr lang="en-US" sz="1200" b="1" dirty="0">
                  <a:solidFill>
                    <a:srgbClr val="000000"/>
                  </a:solidFill>
                  <a:latin typeface="+mj-lt"/>
                </a:endParaRPr>
              </a:p>
            </p:txBody>
          </p:sp>
          <p:sp>
            <p:nvSpPr>
              <p:cNvPr id="49" name="Regular Pentagon 48"/>
              <p:cNvSpPr/>
              <p:nvPr/>
            </p:nvSpPr>
            <p:spPr>
              <a:xfrm>
                <a:off x="266323" y="4679793"/>
                <a:ext cx="986602" cy="443808"/>
              </a:xfrm>
              <a:prstGeom prst="pentagon">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mj-lt"/>
                  </a:rPr>
                  <a:t>ETC</a:t>
                </a:r>
                <a:endParaRPr lang="en-US" sz="1200" b="1" dirty="0">
                  <a:solidFill>
                    <a:schemeClr val="tx1"/>
                  </a:solidFill>
                  <a:latin typeface="+mj-lt"/>
                </a:endParaRPr>
              </a:p>
            </p:txBody>
          </p:sp>
          <p:sp>
            <p:nvSpPr>
              <p:cNvPr id="50" name="Rectangle 49"/>
              <p:cNvSpPr/>
              <p:nvPr/>
            </p:nvSpPr>
            <p:spPr>
              <a:xfrm>
                <a:off x="264528" y="4073563"/>
                <a:ext cx="986600" cy="423997"/>
              </a:xfrm>
              <a:prstGeom prst="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mj-lt"/>
                  </a:rPr>
                  <a:t>Soil moisture</a:t>
                </a:r>
                <a:endParaRPr lang="en-US" sz="1200" b="1" dirty="0">
                  <a:solidFill>
                    <a:srgbClr val="000000"/>
                  </a:solidFill>
                  <a:latin typeface="+mj-lt"/>
                </a:endParaRPr>
              </a:p>
            </p:txBody>
          </p:sp>
          <p:sp>
            <p:nvSpPr>
              <p:cNvPr id="68" name="Rounded Rectangle 67"/>
              <p:cNvSpPr/>
              <p:nvPr/>
            </p:nvSpPr>
            <p:spPr>
              <a:xfrm>
                <a:off x="4608805" y="1552437"/>
                <a:ext cx="3257578" cy="1546153"/>
              </a:xfrm>
              <a:prstGeom prst="roundRect">
                <a:avLst/>
              </a:prstGeom>
              <a:solidFill>
                <a:schemeClr val="accent3">
                  <a:lumMod val="20000"/>
                  <a:lumOff val="8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mj-lt"/>
                </a:endParaRPr>
              </a:p>
            </p:txBody>
          </p:sp>
          <p:sp>
            <p:nvSpPr>
              <p:cNvPr id="69" name="Rectangle 68"/>
              <p:cNvSpPr/>
              <p:nvPr/>
            </p:nvSpPr>
            <p:spPr>
              <a:xfrm>
                <a:off x="4831239" y="1731174"/>
                <a:ext cx="1348953" cy="43460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mj-lt"/>
                  </a:rPr>
                  <a:t>Extract OBS data</a:t>
                </a:r>
                <a:endParaRPr lang="en-US" sz="1200" b="1" dirty="0">
                  <a:solidFill>
                    <a:srgbClr val="000000"/>
                  </a:solidFill>
                  <a:latin typeface="+mj-lt"/>
                </a:endParaRPr>
              </a:p>
            </p:txBody>
          </p:sp>
          <p:sp>
            <p:nvSpPr>
              <p:cNvPr id="71" name="Rectangle 70"/>
              <p:cNvSpPr/>
              <p:nvPr/>
            </p:nvSpPr>
            <p:spPr>
              <a:xfrm>
                <a:off x="6318239" y="1731174"/>
                <a:ext cx="1348953" cy="434608"/>
              </a:xfrm>
              <a:prstGeom prst="rect">
                <a:avLst/>
              </a:prstGeom>
              <a:solidFill>
                <a:srgbClr val="FF4F0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mj-lt"/>
                  </a:rPr>
                  <a:t>Extract model data</a:t>
                </a:r>
                <a:endParaRPr lang="en-US" sz="1200" b="1" dirty="0">
                  <a:latin typeface="+mj-lt"/>
                </a:endParaRPr>
              </a:p>
            </p:txBody>
          </p:sp>
          <p:cxnSp>
            <p:nvCxnSpPr>
              <p:cNvPr id="87" name="Straight Arrow Connector 86"/>
              <p:cNvCxnSpPr>
                <a:endCxn id="71" idx="0"/>
              </p:cNvCxnSpPr>
              <p:nvPr/>
            </p:nvCxnSpPr>
            <p:spPr>
              <a:xfrm>
                <a:off x="6992716" y="1382139"/>
                <a:ext cx="0" cy="349035"/>
              </a:xfrm>
              <a:prstGeom prst="straightConnector1">
                <a:avLst/>
              </a:prstGeom>
              <a:ln w="38100">
                <a:solidFill>
                  <a:srgbClr val="FF6600"/>
                </a:solidFill>
                <a:tailEnd type="triangle" w="lg" len="med"/>
              </a:ln>
            </p:spPr>
            <p:style>
              <a:lnRef idx="2">
                <a:schemeClr val="accent1"/>
              </a:lnRef>
              <a:fillRef idx="0">
                <a:schemeClr val="accent1"/>
              </a:fillRef>
              <a:effectRef idx="1">
                <a:schemeClr val="accent1"/>
              </a:effectRef>
              <a:fontRef idx="minor">
                <a:schemeClr val="tx1"/>
              </a:fontRef>
            </p:style>
          </p:cxnSp>
          <p:sp>
            <p:nvSpPr>
              <p:cNvPr id="96" name="Smiley Face 95"/>
              <p:cNvSpPr/>
              <p:nvPr/>
            </p:nvSpPr>
            <p:spPr>
              <a:xfrm>
                <a:off x="5772344" y="1003348"/>
                <a:ext cx="401816" cy="378791"/>
              </a:xfrm>
              <a:prstGeom prst="smileyFace">
                <a:avLst/>
              </a:prstGeom>
              <a:solidFill>
                <a:srgbClr val="F3E58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97" name="TextBox 96"/>
              <p:cNvSpPr txBox="1"/>
              <p:nvPr/>
            </p:nvSpPr>
            <p:spPr>
              <a:xfrm>
                <a:off x="5229709" y="944705"/>
                <a:ext cx="582211" cy="523220"/>
              </a:xfrm>
              <a:prstGeom prst="rect">
                <a:avLst/>
              </a:prstGeom>
              <a:noFill/>
            </p:spPr>
            <p:txBody>
              <a:bodyPr wrap="none" rtlCol="0">
                <a:spAutoFit/>
              </a:bodyPr>
              <a:lstStyle/>
              <a:p>
                <a:r>
                  <a:rPr lang="en-US" sz="1400" b="1" dirty="0" smtClean="0">
                    <a:latin typeface="+mj-lt"/>
                  </a:rPr>
                  <a:t>User</a:t>
                </a:r>
              </a:p>
              <a:p>
                <a:r>
                  <a:rPr lang="en-US" sz="1400" b="1" dirty="0" smtClean="0">
                    <a:latin typeface="+mj-lt"/>
                  </a:rPr>
                  <a:t>input</a:t>
                </a:r>
                <a:endParaRPr lang="en-US" sz="1400" b="1" dirty="0">
                  <a:latin typeface="+mj-lt"/>
                </a:endParaRPr>
              </a:p>
            </p:txBody>
          </p:sp>
          <p:cxnSp>
            <p:nvCxnSpPr>
              <p:cNvPr id="99" name="Straight Arrow Connector 98"/>
              <p:cNvCxnSpPr>
                <a:stCxn id="96" idx="4"/>
              </p:cNvCxnSpPr>
              <p:nvPr/>
            </p:nvCxnSpPr>
            <p:spPr>
              <a:xfrm>
                <a:off x="5973252" y="1382139"/>
                <a:ext cx="7175" cy="274181"/>
              </a:xfrm>
              <a:prstGeom prst="straightConnector1">
                <a:avLst/>
              </a:prstGeom>
              <a:ln w="63500">
                <a:solidFill>
                  <a:schemeClr val="bg1">
                    <a:lumMod val="50000"/>
                  </a:schemeClr>
                </a:solidFill>
                <a:tailEnd type="triangle" w="lg" len="med"/>
              </a:ln>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5059131" y="2408045"/>
                <a:ext cx="2389368" cy="55161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mj-lt"/>
                  </a:rPr>
                  <a:t>Regridder</a:t>
                </a:r>
              </a:p>
              <a:p>
                <a:pPr algn="ctr"/>
                <a:r>
                  <a:rPr lang="en-US" sz="1200" b="1" dirty="0" smtClean="0">
                    <a:solidFill>
                      <a:srgbClr val="000000"/>
                    </a:solidFill>
                    <a:latin typeface="+mj-lt"/>
                  </a:rPr>
                  <a:t>(Put the OBS &amp; model data on the same time/space grid)</a:t>
                </a:r>
                <a:endParaRPr lang="en-US" sz="1200" b="1" dirty="0">
                  <a:solidFill>
                    <a:srgbClr val="000000"/>
                  </a:solidFill>
                  <a:latin typeface="+mj-lt"/>
                </a:endParaRPr>
              </a:p>
            </p:txBody>
          </p:sp>
          <p:sp>
            <p:nvSpPr>
              <p:cNvPr id="101" name="Rectangle 100"/>
              <p:cNvSpPr/>
              <p:nvPr/>
            </p:nvSpPr>
            <p:spPr>
              <a:xfrm>
                <a:off x="5059131" y="3757168"/>
                <a:ext cx="2389368" cy="551619"/>
              </a:xfrm>
              <a:prstGeom prst="rect">
                <a:avLst/>
              </a:prstGeom>
              <a:solidFill>
                <a:srgbClr val="EBEF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mj-lt"/>
                  </a:rPr>
                  <a:t>Analyzer</a:t>
                </a:r>
              </a:p>
              <a:p>
                <a:pPr algn="ctr"/>
                <a:r>
                  <a:rPr lang="en-US" sz="1200" b="1" dirty="0" smtClean="0">
                    <a:solidFill>
                      <a:srgbClr val="000000"/>
                    </a:solidFill>
                    <a:latin typeface="+mj-lt"/>
                  </a:rPr>
                  <a:t>Calculate evaluation metrics &amp; assessment model input data</a:t>
                </a:r>
                <a:endParaRPr lang="en-US" sz="1200" b="1" dirty="0">
                  <a:solidFill>
                    <a:srgbClr val="000000"/>
                  </a:solidFill>
                  <a:latin typeface="+mj-lt"/>
                </a:endParaRPr>
              </a:p>
            </p:txBody>
          </p:sp>
          <p:sp>
            <p:nvSpPr>
              <p:cNvPr id="102" name="Rectangle 101"/>
              <p:cNvSpPr/>
              <p:nvPr/>
            </p:nvSpPr>
            <p:spPr>
              <a:xfrm>
                <a:off x="5059131" y="4639291"/>
                <a:ext cx="2389368" cy="551619"/>
              </a:xfrm>
              <a:prstGeom prst="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mj-lt"/>
                  </a:rPr>
                  <a:t>Visualizer</a:t>
                </a:r>
              </a:p>
              <a:p>
                <a:pPr algn="ctr"/>
                <a:r>
                  <a:rPr lang="en-US" sz="1200" b="1" dirty="0" smtClean="0">
                    <a:solidFill>
                      <a:srgbClr val="000000"/>
                    </a:solidFill>
                    <a:latin typeface="+mj-lt"/>
                  </a:rPr>
                  <a:t>(Plot the metrics)</a:t>
                </a:r>
                <a:endParaRPr lang="en-US" sz="1200" b="1" dirty="0">
                  <a:solidFill>
                    <a:srgbClr val="000000"/>
                  </a:solidFill>
                  <a:latin typeface="+mj-lt"/>
                </a:endParaRPr>
              </a:p>
            </p:txBody>
          </p:sp>
          <p:cxnSp>
            <p:nvCxnSpPr>
              <p:cNvPr id="103" name="Straight Arrow Connector 102"/>
              <p:cNvCxnSpPr/>
              <p:nvPr/>
            </p:nvCxnSpPr>
            <p:spPr>
              <a:xfrm rot="16200000" flipH="1">
                <a:off x="6876305" y="2282734"/>
                <a:ext cx="223625" cy="9197"/>
              </a:xfrm>
              <a:prstGeom prst="straightConnector1">
                <a:avLst/>
              </a:prstGeom>
              <a:ln w="38100">
                <a:solidFill>
                  <a:srgbClr val="FF66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16200000" flipH="1">
                <a:off x="5409396" y="2277864"/>
                <a:ext cx="233366" cy="9197"/>
              </a:xfrm>
              <a:prstGeom prst="straightConnector1">
                <a:avLst/>
              </a:prstGeom>
              <a:ln w="38100">
                <a:solidFill>
                  <a:srgbClr val="FF66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68" idx="2"/>
                <a:endCxn id="101" idx="0"/>
              </p:cNvCxnSpPr>
              <p:nvPr/>
            </p:nvCxnSpPr>
            <p:spPr>
              <a:xfrm rot="16200000" flipH="1">
                <a:off x="5916415" y="3419768"/>
                <a:ext cx="658578" cy="16221"/>
              </a:xfrm>
              <a:prstGeom prst="straightConnector1">
                <a:avLst/>
              </a:prstGeom>
              <a:ln w="50800">
                <a:solidFill>
                  <a:schemeClr val="accent5">
                    <a:lumMod val="75000"/>
                  </a:schemeClr>
                </a:solidFill>
                <a:tailEnd type="triangle" w="lg" len="med"/>
              </a:ln>
            </p:spPr>
            <p:style>
              <a:lnRef idx="2">
                <a:schemeClr val="accent1"/>
              </a:lnRef>
              <a:fillRef idx="0">
                <a:schemeClr val="accent1"/>
              </a:fillRef>
              <a:effectRef idx="1">
                <a:schemeClr val="accent1"/>
              </a:effectRef>
              <a:fontRef idx="minor">
                <a:schemeClr val="tx1"/>
              </a:fontRef>
            </p:style>
          </p:cxnSp>
          <p:grpSp>
            <p:nvGrpSpPr>
              <p:cNvPr id="10" name="Group 128"/>
              <p:cNvGrpSpPr/>
              <p:nvPr/>
            </p:nvGrpSpPr>
            <p:grpSpPr>
              <a:xfrm>
                <a:off x="4068940" y="1538761"/>
                <a:ext cx="762299" cy="2822785"/>
                <a:chOff x="4337145" y="1538641"/>
                <a:chExt cx="762299" cy="2822785"/>
              </a:xfrm>
            </p:grpSpPr>
            <p:cxnSp>
              <p:nvCxnSpPr>
                <p:cNvPr id="74" name="Straight Arrow Connector 73"/>
                <p:cNvCxnSpPr/>
                <p:nvPr/>
              </p:nvCxnSpPr>
              <p:spPr>
                <a:xfrm>
                  <a:off x="4487826" y="1936743"/>
                  <a:ext cx="611618" cy="0"/>
                </a:xfrm>
                <a:prstGeom prst="straightConnector1">
                  <a:avLst/>
                </a:prstGeom>
                <a:ln w="63500">
                  <a:solidFill>
                    <a:srgbClr val="FF66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487826" y="1943919"/>
                  <a:ext cx="0" cy="2417507"/>
                </a:xfrm>
                <a:prstGeom prst="line">
                  <a:avLst/>
                </a:prstGeom>
                <a:ln w="127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337145" y="1936743"/>
                  <a:ext cx="150681" cy="8764"/>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338864" y="2439030"/>
                  <a:ext cx="15068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340583" y="2846000"/>
                  <a:ext cx="15068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342302" y="3318717"/>
                  <a:ext cx="15068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344021" y="3728071"/>
                  <a:ext cx="15068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345740" y="4088588"/>
                  <a:ext cx="15068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347459" y="4361426"/>
                  <a:ext cx="15068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4515138" y="1538641"/>
                  <a:ext cx="479618" cy="307777"/>
                </a:xfrm>
                <a:prstGeom prst="rect">
                  <a:avLst/>
                </a:prstGeom>
                <a:noFill/>
              </p:spPr>
              <p:txBody>
                <a:bodyPr wrap="none" rtlCol="0">
                  <a:spAutoFit/>
                </a:bodyPr>
                <a:lstStyle/>
                <a:p>
                  <a:r>
                    <a:rPr lang="en-US" sz="1400" b="1" dirty="0" smtClean="0">
                      <a:solidFill>
                        <a:srgbClr val="FF6600"/>
                      </a:solidFill>
                      <a:latin typeface="+mj-lt"/>
                    </a:rPr>
                    <a:t>URL</a:t>
                  </a:r>
                  <a:endParaRPr lang="en-US" sz="1400" b="1" dirty="0">
                    <a:solidFill>
                      <a:srgbClr val="FF6600"/>
                    </a:solidFill>
                    <a:latin typeface="+mj-lt"/>
                  </a:endParaRPr>
                </a:p>
              </p:txBody>
            </p:sp>
          </p:grpSp>
          <p:cxnSp>
            <p:nvCxnSpPr>
              <p:cNvPr id="114" name="Straight Arrow Connector 113"/>
              <p:cNvCxnSpPr/>
              <p:nvPr/>
            </p:nvCxnSpPr>
            <p:spPr>
              <a:xfrm rot="5400000">
                <a:off x="6088297" y="4466103"/>
                <a:ext cx="318336" cy="3704"/>
              </a:xfrm>
              <a:prstGeom prst="straightConnector1">
                <a:avLst/>
              </a:prstGeom>
              <a:ln w="508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a:off x="8058947" y="2615242"/>
                <a:ext cx="856549" cy="1698867"/>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FFFF"/>
                    </a:solidFill>
                    <a:latin typeface="+mj-lt"/>
                  </a:rPr>
                  <a:t>Use the re-gridded data for user’s own analyses and VIS.</a:t>
                </a:r>
                <a:endParaRPr lang="en-US" sz="1200" b="1" dirty="0">
                  <a:solidFill>
                    <a:srgbClr val="FFFFFF"/>
                  </a:solidFill>
                  <a:latin typeface="+mj-lt"/>
                </a:endParaRPr>
              </a:p>
            </p:txBody>
          </p:sp>
          <p:cxnSp>
            <p:nvCxnSpPr>
              <p:cNvPr id="116" name="Straight Arrow Connector 115"/>
              <p:cNvCxnSpPr>
                <a:endCxn id="115" idx="1"/>
              </p:cNvCxnSpPr>
              <p:nvPr/>
            </p:nvCxnSpPr>
            <p:spPr>
              <a:xfrm>
                <a:off x="6253815" y="3451171"/>
                <a:ext cx="1805132" cy="13505"/>
              </a:xfrm>
              <a:prstGeom prst="straightConnector1">
                <a:avLst/>
              </a:prstGeom>
              <a:ln w="25400">
                <a:solidFill>
                  <a:srgbClr val="008000"/>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6318239" y="3215499"/>
                <a:ext cx="1605112" cy="430887"/>
              </a:xfrm>
              <a:prstGeom prst="rect">
                <a:avLst/>
              </a:prstGeom>
              <a:noFill/>
            </p:spPr>
            <p:txBody>
              <a:bodyPr wrap="square" rtlCol="0">
                <a:spAutoFit/>
              </a:bodyPr>
              <a:lstStyle/>
              <a:p>
                <a:r>
                  <a:rPr lang="en-US" sz="1100" b="1" dirty="0" smtClean="0">
                    <a:solidFill>
                      <a:srgbClr val="008000"/>
                    </a:solidFill>
                    <a:latin typeface="+mj-lt"/>
                  </a:rPr>
                  <a:t>Data extractor</a:t>
                </a:r>
              </a:p>
              <a:p>
                <a:r>
                  <a:rPr lang="en-US" sz="1100" b="1" dirty="0" smtClean="0">
                    <a:solidFill>
                      <a:srgbClr val="008000"/>
                    </a:solidFill>
                    <a:latin typeface="+mj-lt"/>
                  </a:rPr>
                  <a:t>(Binary or netCDF) </a:t>
                </a:r>
                <a:endParaRPr lang="en-US" sz="1100" b="1" dirty="0">
                  <a:solidFill>
                    <a:srgbClr val="008000"/>
                  </a:solidFill>
                  <a:latin typeface="+mj-lt"/>
                </a:endParaRPr>
              </a:p>
            </p:txBody>
          </p:sp>
          <p:cxnSp>
            <p:nvCxnSpPr>
              <p:cNvPr id="155" name="Straight Connector 154"/>
              <p:cNvCxnSpPr>
                <a:stCxn id="30" idx="3"/>
                <a:endCxn id="5" idx="1"/>
              </p:cNvCxnSpPr>
              <p:nvPr/>
            </p:nvCxnSpPr>
            <p:spPr>
              <a:xfrm>
                <a:off x="1282351" y="1936863"/>
                <a:ext cx="314108" cy="1438698"/>
              </a:xfrm>
              <a:prstGeom prst="line">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49" idx="5"/>
                <a:endCxn id="5" idx="1"/>
              </p:cNvCxnSpPr>
              <p:nvPr/>
            </p:nvCxnSpPr>
            <p:spPr>
              <a:xfrm flipV="1">
                <a:off x="1252924" y="3375561"/>
                <a:ext cx="343535" cy="1473751"/>
              </a:xfrm>
              <a:prstGeom prst="line">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31" idx="6"/>
                <a:endCxn id="5" idx="1"/>
              </p:cNvCxnSpPr>
              <p:nvPr/>
            </p:nvCxnSpPr>
            <p:spPr>
              <a:xfrm>
                <a:off x="1284146" y="2545463"/>
                <a:ext cx="312313" cy="830098"/>
              </a:xfrm>
              <a:prstGeom prst="straightConnector1">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a:stCxn id="50" idx="3"/>
                <a:endCxn id="5" idx="1"/>
              </p:cNvCxnSpPr>
              <p:nvPr/>
            </p:nvCxnSpPr>
            <p:spPr>
              <a:xfrm flipV="1">
                <a:off x="1251128" y="3375561"/>
                <a:ext cx="345331" cy="910001"/>
              </a:xfrm>
              <a:prstGeom prst="straightConnector1">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47" idx="3"/>
                <a:endCxn id="5" idx="1"/>
              </p:cNvCxnSpPr>
              <p:nvPr/>
            </p:nvCxnSpPr>
            <p:spPr>
              <a:xfrm>
                <a:off x="1280556" y="3138594"/>
                <a:ext cx="315903" cy="236967"/>
              </a:xfrm>
              <a:prstGeom prst="straightConnector1">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a:stCxn id="48" idx="0"/>
                <a:endCxn id="5" idx="1"/>
              </p:cNvCxnSpPr>
              <p:nvPr/>
            </p:nvCxnSpPr>
            <p:spPr>
              <a:xfrm flipV="1">
                <a:off x="1271588" y="3375561"/>
                <a:ext cx="324871" cy="331245"/>
              </a:xfrm>
              <a:prstGeom prst="straightConnector1">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sp>
            <p:nvSpPr>
              <p:cNvPr id="176" name="Rectangle 175"/>
              <p:cNvSpPr/>
              <p:nvPr/>
            </p:nvSpPr>
            <p:spPr>
              <a:xfrm>
                <a:off x="6318239" y="752195"/>
                <a:ext cx="1348953" cy="627118"/>
              </a:xfrm>
              <a:prstGeom prst="rect">
                <a:avLst/>
              </a:prstGeom>
              <a:solidFill>
                <a:srgbClr val="FF4F0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mj-lt"/>
                  </a:rPr>
                  <a:t>Model data</a:t>
                </a:r>
                <a:endParaRPr lang="en-US" sz="1200" b="1" dirty="0">
                  <a:latin typeface="+mj-lt"/>
                </a:endParaRPr>
              </a:p>
            </p:txBody>
          </p:sp>
          <p:sp>
            <p:nvSpPr>
              <p:cNvPr id="70" name="Rounded Rectangle 69"/>
              <p:cNvSpPr/>
              <p:nvPr/>
            </p:nvSpPr>
            <p:spPr>
              <a:xfrm>
                <a:off x="1368726" y="752195"/>
                <a:ext cx="3033191" cy="715730"/>
              </a:xfrm>
              <a:prstGeom prst="roundRect">
                <a:avLst/>
              </a:prstGeom>
              <a:solidFill>
                <a:srgbClr val="FAB318"/>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mj-lt"/>
                  </a:rPr>
                  <a:t>Other Data Centers</a:t>
                </a:r>
              </a:p>
              <a:p>
                <a:pPr algn="ctr"/>
                <a:r>
                  <a:rPr lang="en-US" sz="1600" dirty="0" smtClean="0">
                    <a:solidFill>
                      <a:schemeClr val="tx1"/>
                    </a:solidFill>
                    <a:latin typeface="+mj-lt"/>
                  </a:rPr>
                  <a:t>(ESGF, DAAC, </a:t>
                </a:r>
                <a:r>
                  <a:rPr lang="en-US" sz="1600" dirty="0" err="1" smtClean="0">
                    <a:solidFill>
                      <a:schemeClr val="tx1">
                        <a:lumMod val="75000"/>
                        <a:lumOff val="25000"/>
                      </a:schemeClr>
                    </a:solidFill>
                    <a:latin typeface="+mj-lt"/>
                  </a:rPr>
                  <a:t>ExArch</a:t>
                </a:r>
                <a:r>
                  <a:rPr lang="en-US" sz="1600" dirty="0" smtClean="0">
                    <a:solidFill>
                      <a:schemeClr val="tx1">
                        <a:lumMod val="75000"/>
                        <a:lumOff val="25000"/>
                      </a:schemeClr>
                    </a:solidFill>
                    <a:latin typeface="+mj-lt"/>
                  </a:rPr>
                  <a:t> Network</a:t>
                </a:r>
                <a:r>
                  <a:rPr lang="en-US" sz="1600" dirty="0" smtClean="0">
                    <a:solidFill>
                      <a:schemeClr val="tx1"/>
                    </a:solidFill>
                    <a:latin typeface="+mj-lt"/>
                  </a:rPr>
                  <a:t>)</a:t>
                </a:r>
                <a:endParaRPr lang="en-US" sz="1600" dirty="0">
                  <a:solidFill>
                    <a:schemeClr val="tx1"/>
                  </a:solidFill>
                  <a:latin typeface="+mj-lt"/>
                </a:endParaRPr>
              </a:p>
            </p:txBody>
          </p:sp>
          <p:grpSp>
            <p:nvGrpSpPr>
              <p:cNvPr id="11" name="Group 89"/>
              <p:cNvGrpSpPr/>
              <p:nvPr/>
            </p:nvGrpSpPr>
            <p:grpSpPr>
              <a:xfrm>
                <a:off x="4401918" y="943117"/>
                <a:ext cx="1916321" cy="788056"/>
                <a:chOff x="4401918" y="943117"/>
                <a:chExt cx="1916321" cy="788056"/>
              </a:xfrm>
            </p:grpSpPr>
            <p:cxnSp>
              <p:nvCxnSpPr>
                <p:cNvPr id="73" name="Straight Connector 72"/>
                <p:cNvCxnSpPr/>
                <p:nvPr/>
              </p:nvCxnSpPr>
              <p:spPr>
                <a:xfrm>
                  <a:off x="4401918" y="1204725"/>
                  <a:ext cx="827792" cy="1588"/>
                </a:xfrm>
                <a:prstGeom prst="line">
                  <a:avLst/>
                </a:prstGeom>
                <a:ln>
                  <a:solidFill>
                    <a:srgbClr val="000090"/>
                  </a:solidFill>
                  <a:prstDash val="dash"/>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97" idx="1"/>
                </p:cNvCxnSpPr>
                <p:nvPr/>
              </p:nvCxnSpPr>
              <p:spPr>
                <a:xfrm rot="10800000" flipH="1" flipV="1">
                  <a:off x="5229708" y="1206314"/>
                  <a:ext cx="1" cy="524859"/>
                </a:xfrm>
                <a:prstGeom prst="straightConnector1">
                  <a:avLst/>
                </a:prstGeom>
                <a:ln>
                  <a:solidFill>
                    <a:srgbClr val="000090"/>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417343" y="943117"/>
                  <a:ext cx="1900896" cy="1588"/>
                </a:xfrm>
                <a:prstGeom prst="line">
                  <a:avLst/>
                </a:prstGeom>
                <a:ln>
                  <a:solidFill>
                    <a:srgbClr val="000090"/>
                  </a:solidFill>
                  <a:prstDash val="dash"/>
                  <a:tailEnd type="triangle" w="lg" len="lg"/>
                </a:ln>
              </p:spPr>
              <p:style>
                <a:lnRef idx="2">
                  <a:schemeClr val="accent1"/>
                </a:lnRef>
                <a:fillRef idx="0">
                  <a:schemeClr val="accent1"/>
                </a:fillRef>
                <a:effectRef idx="1">
                  <a:schemeClr val="accent1"/>
                </a:effectRef>
                <a:fontRef idx="minor">
                  <a:schemeClr val="tx1"/>
                </a:fontRef>
              </p:style>
            </p:cxnSp>
          </p:grpSp>
          <p:sp>
            <p:nvSpPr>
              <p:cNvPr id="88" name="Rectangle 87"/>
              <p:cNvSpPr/>
              <p:nvPr/>
            </p:nvSpPr>
            <p:spPr>
              <a:xfrm>
                <a:off x="8058947" y="4393579"/>
                <a:ext cx="856549" cy="84943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FFFF"/>
                    </a:solidFill>
                    <a:latin typeface="+mj-lt"/>
                  </a:rPr>
                  <a:t>Assess. modeling</a:t>
                </a:r>
                <a:endParaRPr lang="en-US" sz="1200" b="1" dirty="0">
                  <a:solidFill>
                    <a:srgbClr val="FFFFFF"/>
                  </a:solidFill>
                  <a:latin typeface="+mj-lt"/>
                </a:endParaRPr>
              </a:p>
            </p:txBody>
          </p:sp>
          <p:cxnSp>
            <p:nvCxnSpPr>
              <p:cNvPr id="89" name="Straight Arrow Connector 88"/>
              <p:cNvCxnSpPr/>
              <p:nvPr/>
            </p:nvCxnSpPr>
            <p:spPr>
              <a:xfrm>
                <a:off x="6253815" y="4490807"/>
                <a:ext cx="1805132" cy="13505"/>
              </a:xfrm>
              <a:prstGeom prst="straightConnector1">
                <a:avLst/>
              </a:prstGeom>
              <a:ln w="25400">
                <a:solidFill>
                  <a:srgbClr val="008000"/>
                </a:solidFill>
                <a:prstDash val="dash"/>
                <a:tailEnd type="triangle" w="lg" len="lg"/>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2511129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4813"/>
          </a:xfrm>
        </p:spPr>
        <p:txBody>
          <a:bodyPr>
            <a:normAutofit/>
          </a:bodyPr>
          <a:lstStyle/>
          <a:p>
            <a:pPr algn="ctr"/>
            <a:r>
              <a:rPr lang="en-US" sz="2400" dirty="0" smtClean="0"/>
              <a:t>RCMES Workflow</a:t>
            </a:r>
            <a:endParaRPr lang="en-US" sz="2400" dirty="0"/>
          </a:p>
        </p:txBody>
      </p:sp>
      <p:sp>
        <p:nvSpPr>
          <p:cNvPr id="5" name="Rounded Rectangle 4"/>
          <p:cNvSpPr/>
          <p:nvPr/>
        </p:nvSpPr>
        <p:spPr>
          <a:xfrm>
            <a:off x="2609850" y="2260378"/>
            <a:ext cx="1893888" cy="3878262"/>
          </a:xfrm>
          <a:prstGeom prst="roundRect">
            <a:avLst/>
          </a:prstGeom>
          <a:noFill/>
          <a:ln w="12700" cap="flat" cmpd="sng" algn="ctr">
            <a:solidFill>
              <a:schemeClr val="tx1">
                <a:lumMod val="65000"/>
                <a:lumOff val="35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 name="Picture 16" descr="WRF_0809_preci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500215"/>
            <a:ext cx="192246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p:cNvSpPr txBox="1">
            <a:spLocks noChangeArrowheads="1"/>
          </p:cNvSpPr>
          <p:nvPr/>
        </p:nvSpPr>
        <p:spPr bwMode="auto">
          <a:xfrm>
            <a:off x="2679700" y="5733073"/>
            <a:ext cx="1763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latin typeface="Calibri" charset="0"/>
              </a:rPr>
              <a:t>TRMM observations</a:t>
            </a:r>
          </a:p>
        </p:txBody>
      </p:sp>
      <p:pic>
        <p:nvPicPr>
          <p:cNvPr id="8" name="Picture 17" descr="TRMM_0809_d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9700" y="4559910"/>
            <a:ext cx="176371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7262813" y="2260378"/>
            <a:ext cx="1474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alibri" charset="0"/>
              </a:rPr>
              <a:t>Bias Against URD</a:t>
            </a:r>
          </a:p>
        </p:txBody>
      </p:sp>
      <p:sp>
        <p:nvSpPr>
          <p:cNvPr id="10" name="TextBox 20"/>
          <p:cNvSpPr txBox="1">
            <a:spLocks noChangeArrowheads="1"/>
          </p:cNvSpPr>
          <p:nvPr/>
        </p:nvSpPr>
        <p:spPr bwMode="auto">
          <a:xfrm>
            <a:off x="2749550" y="2646973"/>
            <a:ext cx="16240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latin typeface="Calibri" charset="0"/>
              </a:rPr>
              <a:t>URD gridded rain</a:t>
            </a:r>
            <a:br>
              <a:rPr lang="en-US" sz="1400" b="1">
                <a:latin typeface="Calibri" charset="0"/>
              </a:rPr>
            </a:br>
            <a:r>
              <a:rPr lang="en-US" sz="1400" b="1">
                <a:latin typeface="Calibri" charset="0"/>
              </a:rPr>
              <a:t>gauge obs.</a:t>
            </a:r>
          </a:p>
        </p:txBody>
      </p:sp>
      <p:pic>
        <p:nvPicPr>
          <p:cNvPr id="11" name="Picture 19" descr="URD_0809_preci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3121635"/>
            <a:ext cx="17637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1"/>
          <p:cNvSpPr txBox="1">
            <a:spLocks noChangeArrowheads="1"/>
          </p:cNvSpPr>
          <p:nvPr/>
        </p:nvSpPr>
        <p:spPr bwMode="auto">
          <a:xfrm>
            <a:off x="217488" y="3034323"/>
            <a:ext cx="1525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latin typeface="Calibri" charset="0"/>
              </a:rPr>
              <a:t>WRF model</a:t>
            </a:r>
          </a:p>
        </p:txBody>
      </p:sp>
      <p:sp>
        <p:nvSpPr>
          <p:cNvPr id="13" name="TextBox 14"/>
          <p:cNvSpPr txBox="1">
            <a:spLocks noChangeArrowheads="1"/>
          </p:cNvSpPr>
          <p:nvPr/>
        </p:nvSpPr>
        <p:spPr bwMode="auto">
          <a:xfrm>
            <a:off x="7350125" y="4130922"/>
            <a:ext cx="1387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latin typeface="Calibri" charset="0"/>
              </a:rPr>
              <a:t>Bias Against TRMM</a:t>
            </a:r>
          </a:p>
        </p:txBody>
      </p:sp>
      <p:sp>
        <p:nvSpPr>
          <p:cNvPr id="14" name="Striped Right Arrow 13"/>
          <p:cNvSpPr/>
          <p:nvPr/>
        </p:nvSpPr>
        <p:spPr>
          <a:xfrm>
            <a:off x="6435725" y="3726473"/>
            <a:ext cx="752475" cy="769937"/>
          </a:xfrm>
          <a:prstGeom prst="striped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Plus 14"/>
          <p:cNvSpPr/>
          <p:nvPr/>
        </p:nvSpPr>
        <p:spPr>
          <a:xfrm>
            <a:off x="2009775" y="3797910"/>
            <a:ext cx="600075" cy="6477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21"/>
          <p:cNvSpPr txBox="1">
            <a:spLocks noChangeArrowheads="1"/>
          </p:cNvSpPr>
          <p:nvPr/>
        </p:nvSpPr>
        <p:spPr bwMode="auto">
          <a:xfrm>
            <a:off x="217488" y="1564298"/>
            <a:ext cx="185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dirty="0">
                <a:latin typeface="Calibri" charset="0"/>
              </a:rPr>
              <a:t>Climate Model</a:t>
            </a:r>
          </a:p>
        </p:txBody>
      </p:sp>
      <p:sp>
        <p:nvSpPr>
          <p:cNvPr id="17" name="TextBox 21"/>
          <p:cNvSpPr txBox="1">
            <a:spLocks noChangeArrowheads="1"/>
          </p:cNvSpPr>
          <p:nvPr/>
        </p:nvSpPr>
        <p:spPr bwMode="auto">
          <a:xfrm>
            <a:off x="2495550" y="1564298"/>
            <a:ext cx="2070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latin typeface="Calibri" charset="0"/>
              </a:rPr>
              <a:t>Observational Data</a:t>
            </a:r>
          </a:p>
        </p:txBody>
      </p:sp>
      <p:sp>
        <p:nvSpPr>
          <p:cNvPr id="18" name="TextBox 21"/>
          <p:cNvSpPr txBox="1">
            <a:spLocks noChangeArrowheads="1"/>
          </p:cNvSpPr>
          <p:nvPr/>
        </p:nvSpPr>
        <p:spPr bwMode="auto">
          <a:xfrm>
            <a:off x="5124450" y="1564298"/>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i="1">
                <a:latin typeface="Calibri" charset="0"/>
              </a:rPr>
              <a:t>Metrics</a:t>
            </a:r>
          </a:p>
        </p:txBody>
      </p:sp>
      <p:sp>
        <p:nvSpPr>
          <p:cNvPr id="19" name="TextBox 21"/>
          <p:cNvSpPr txBox="1">
            <a:spLocks noChangeArrowheads="1"/>
          </p:cNvSpPr>
          <p:nvPr/>
        </p:nvSpPr>
        <p:spPr bwMode="auto">
          <a:xfrm>
            <a:off x="7539038" y="1564298"/>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latin typeface="Calibri" charset="0"/>
              </a:rPr>
              <a:t>Results</a:t>
            </a:r>
          </a:p>
        </p:txBody>
      </p:sp>
      <p:sp>
        <p:nvSpPr>
          <p:cNvPr id="20" name="Plus 19"/>
          <p:cNvSpPr/>
          <p:nvPr/>
        </p:nvSpPr>
        <p:spPr>
          <a:xfrm>
            <a:off x="4433888" y="3797910"/>
            <a:ext cx="600075" cy="6477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20"/>
          <p:cNvSpPr txBox="1">
            <a:spLocks noChangeArrowheads="1"/>
          </p:cNvSpPr>
          <p:nvPr/>
        </p:nvSpPr>
        <p:spPr bwMode="auto">
          <a:xfrm>
            <a:off x="4956175" y="4394810"/>
            <a:ext cx="18954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400" b="1">
                <a:latin typeface="Calibri" charset="0"/>
              </a:rPr>
              <a:t> Metrics calculation</a:t>
            </a:r>
            <a:br>
              <a:rPr lang="en-US" sz="1400" b="1">
                <a:latin typeface="Calibri" charset="0"/>
              </a:rPr>
            </a:br>
            <a:endParaRPr lang="en-US" sz="1400" b="1">
              <a:latin typeface="Calibri" charset="0"/>
            </a:endParaRPr>
          </a:p>
          <a:p>
            <a:pPr eaLnBrk="1" hangingPunct="1">
              <a:buFontTx/>
              <a:buChar char="-"/>
            </a:pPr>
            <a:r>
              <a:rPr lang="en-US" sz="1400" b="1">
                <a:latin typeface="Calibri" charset="0"/>
              </a:rPr>
              <a:t> Plotting/visualization</a:t>
            </a:r>
          </a:p>
        </p:txBody>
      </p:sp>
      <p:sp>
        <p:nvSpPr>
          <p:cNvPr id="22" name="TextBox 24"/>
          <p:cNvSpPr txBox="1">
            <a:spLocks noChangeArrowheads="1"/>
          </p:cNvSpPr>
          <p:nvPr/>
        </p:nvSpPr>
        <p:spPr bwMode="auto">
          <a:xfrm>
            <a:off x="3022600" y="2211998"/>
            <a:ext cx="1022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(RCMED)</a:t>
            </a:r>
          </a:p>
        </p:txBody>
      </p:sp>
      <p:sp>
        <p:nvSpPr>
          <p:cNvPr id="23" name="TextBox 25"/>
          <p:cNvSpPr txBox="1">
            <a:spLocks noChangeArrowheads="1"/>
          </p:cNvSpPr>
          <p:nvPr/>
        </p:nvSpPr>
        <p:spPr bwMode="auto">
          <a:xfrm>
            <a:off x="5294313" y="2211998"/>
            <a:ext cx="992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(RCMET)</a:t>
            </a:r>
          </a:p>
        </p:txBody>
      </p:sp>
      <p:sp>
        <p:nvSpPr>
          <p:cNvPr id="27" name="Rounded Rectangle 26"/>
          <p:cNvSpPr/>
          <p:nvPr/>
        </p:nvSpPr>
        <p:spPr>
          <a:xfrm>
            <a:off x="4957763" y="2162785"/>
            <a:ext cx="1893887" cy="3878263"/>
          </a:xfrm>
          <a:prstGeom prst="roundRect">
            <a:avLst/>
          </a:prstGeom>
          <a:noFill/>
          <a:ln w="12700" cap="flat" cmpd="sng" algn="ctr">
            <a:solidFill>
              <a:schemeClr val="tx1">
                <a:lumMod val="65000"/>
                <a:lumOff val="35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32"/>
          <p:cNvSpPr>
            <a:spLocks noChangeArrowheads="1"/>
          </p:cNvSpPr>
          <p:nvPr/>
        </p:nvSpPr>
        <p:spPr bwMode="auto">
          <a:xfrm>
            <a:off x="4957763" y="2708885"/>
            <a:ext cx="19002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sz="1400" b="1">
                <a:latin typeface="Calibri" charset="0"/>
              </a:rPr>
              <a:t> Spatial and temporal regridding for model to obs. Alignment</a:t>
            </a:r>
            <a:br>
              <a:rPr lang="en-US" sz="1400" b="1">
                <a:latin typeface="Calibri" charset="0"/>
              </a:rPr>
            </a:br>
            <a:endParaRPr lang="en-US" sz="1400" b="1">
              <a:latin typeface="Calibri" charset="0"/>
            </a:endParaRPr>
          </a:p>
          <a:p>
            <a:pPr>
              <a:buFontTx/>
              <a:buChar char="-"/>
            </a:pPr>
            <a:r>
              <a:rPr lang="en-US" sz="1400" b="1">
                <a:latin typeface="Calibri" charset="0"/>
              </a:rPr>
              <a:t> Subsetting, masking, and averaging</a:t>
            </a:r>
          </a:p>
        </p:txBody>
      </p:sp>
      <p:pic>
        <p:nvPicPr>
          <p:cNvPr id="29" name="Picture 14" descr="diff_WRF_TRMM_0809_d0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1213" y="4342437"/>
            <a:ext cx="1982787"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1" descr="diff_WRF_URD_0809_precip.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1213" y="2580825"/>
            <a:ext cx="19685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1474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65760"/>
          </a:xfrm>
        </p:spPr>
        <p:txBody>
          <a:bodyPr>
            <a:normAutofit fontScale="90000"/>
          </a:bodyPr>
          <a:lstStyle/>
          <a:p>
            <a:pPr algn="ctr"/>
            <a:r>
              <a:rPr lang="en-US" sz="2400" dirty="0" smtClean="0"/>
              <a:t>Demonstration Overview</a:t>
            </a:r>
            <a:endParaRPr lang="en-US" sz="2400" dirty="0"/>
          </a:p>
        </p:txBody>
      </p:sp>
      <p:sp>
        <p:nvSpPr>
          <p:cNvPr id="3" name="Content Placeholder 2"/>
          <p:cNvSpPr>
            <a:spLocks noGrp="1"/>
          </p:cNvSpPr>
          <p:nvPr>
            <p:ph idx="1"/>
          </p:nvPr>
        </p:nvSpPr>
        <p:spPr>
          <a:xfrm>
            <a:off x="457200" y="487680"/>
            <a:ext cx="8229600" cy="5659120"/>
          </a:xfrm>
        </p:spPr>
        <p:txBody>
          <a:bodyPr>
            <a:normAutofit/>
          </a:bodyPr>
          <a:lstStyle/>
          <a:p>
            <a:pPr marL="274320" lvl="1" indent="-274320">
              <a:buClr>
                <a:schemeClr val="accent3"/>
              </a:buClr>
              <a:buSzPct val="95000"/>
            </a:pPr>
            <a:r>
              <a:rPr lang="en-US" sz="2000" dirty="0" smtClean="0">
                <a:latin typeface="+mj-lt"/>
              </a:rPr>
              <a:t>Command Line</a:t>
            </a:r>
          </a:p>
          <a:p>
            <a:pPr lvl="1"/>
            <a:r>
              <a:rPr lang="en-US" sz="1800" dirty="0" smtClean="0">
                <a:latin typeface="+mj-lt"/>
              </a:rPr>
              <a:t>Walk through configuration and running of toolkit</a:t>
            </a:r>
          </a:p>
          <a:p>
            <a:pPr lvl="1"/>
            <a:r>
              <a:rPr lang="en-US" sz="1800" dirty="0" smtClean="0">
                <a:latin typeface="+mj-lt"/>
              </a:rPr>
              <a:t>Show how to create all the plots you’ve seen</a:t>
            </a:r>
          </a:p>
          <a:p>
            <a:pPr lvl="2"/>
            <a:r>
              <a:rPr lang="en-US" sz="1600" dirty="0" smtClean="0">
                <a:latin typeface="+mj-lt"/>
              </a:rPr>
              <a:t>Contour Map, Portrait Diagram, Taylor Diagram, XY Line Plot (Time Series)</a:t>
            </a:r>
          </a:p>
          <a:p>
            <a:pPr lvl="1"/>
            <a:r>
              <a:rPr lang="en-US" sz="1800" dirty="0" smtClean="0">
                <a:latin typeface="+mj-lt"/>
              </a:rPr>
              <a:t>Demonstrate features and how to tailor an evaluation</a:t>
            </a:r>
          </a:p>
          <a:p>
            <a:pPr lvl="1"/>
            <a:r>
              <a:rPr lang="en-US" sz="1800" dirty="0" smtClean="0">
                <a:latin typeface="+mj-lt"/>
              </a:rPr>
              <a:t>Show the different metrics available through the toolkit</a:t>
            </a:r>
          </a:p>
          <a:p>
            <a:pPr lvl="1"/>
            <a:r>
              <a:rPr lang="en-US" sz="1800" dirty="0" smtClean="0">
                <a:latin typeface="+mj-lt"/>
              </a:rPr>
              <a:t>Create your own version by building on the code we have available</a:t>
            </a:r>
          </a:p>
          <a:p>
            <a:pPr lvl="1"/>
            <a:r>
              <a:rPr lang="en-US" sz="1800" dirty="0" smtClean="0">
                <a:latin typeface="+mj-lt"/>
              </a:rPr>
              <a:t>Version shown today </a:t>
            </a:r>
            <a:r>
              <a:rPr lang="en-US" sz="1800" dirty="0">
                <a:latin typeface="+mj-lt"/>
              </a:rPr>
              <a:t>available at https://</a:t>
            </a:r>
            <a:r>
              <a:rPr lang="en-US" sz="1800" dirty="0" err="1">
                <a:latin typeface="+mj-lt"/>
              </a:rPr>
              <a:t>svn.apache.org</a:t>
            </a:r>
            <a:r>
              <a:rPr lang="en-US" sz="1800" dirty="0">
                <a:latin typeface="+mj-lt"/>
              </a:rPr>
              <a:t>/repos/</a:t>
            </a:r>
            <a:r>
              <a:rPr lang="en-US" sz="1800" dirty="0" err="1">
                <a:latin typeface="+mj-lt"/>
              </a:rPr>
              <a:t>asf</a:t>
            </a:r>
            <a:r>
              <a:rPr lang="en-US" sz="1800" dirty="0">
                <a:latin typeface="+mj-lt"/>
              </a:rPr>
              <a:t>/incubator/climate/branches/rcmet-2.1.1 </a:t>
            </a:r>
            <a:endParaRPr lang="en-US" sz="1800" dirty="0" smtClean="0">
              <a:latin typeface="+mj-lt"/>
            </a:endParaRPr>
          </a:p>
          <a:p>
            <a:r>
              <a:rPr lang="en-US" sz="2000" dirty="0" smtClean="0">
                <a:latin typeface="+mj-lt"/>
              </a:rPr>
              <a:t>Browser Based (Web) UI</a:t>
            </a:r>
          </a:p>
          <a:p>
            <a:pPr lvl="1"/>
            <a:r>
              <a:rPr lang="en-US" sz="1800" dirty="0" smtClean="0">
                <a:latin typeface="+mj-lt"/>
              </a:rPr>
              <a:t>Provide visual queues for model and observation overlap</a:t>
            </a:r>
          </a:p>
          <a:p>
            <a:pPr lvl="1"/>
            <a:r>
              <a:rPr lang="en-US" sz="1800" dirty="0" smtClean="0">
                <a:latin typeface="+mj-lt"/>
              </a:rPr>
              <a:t>Assume as many defaults as possible</a:t>
            </a:r>
          </a:p>
          <a:p>
            <a:pPr lvl="1"/>
            <a:r>
              <a:rPr lang="en-US" sz="1800" dirty="0" smtClean="0">
                <a:latin typeface="+mj-lt"/>
              </a:rPr>
              <a:t>History of evaluations to visit previous results and build new evaluations from</a:t>
            </a:r>
          </a:p>
          <a:p>
            <a:pPr lvl="1"/>
            <a:r>
              <a:rPr lang="en-US" sz="1800" dirty="0">
                <a:latin typeface="+mj-lt"/>
              </a:rPr>
              <a:t>S</a:t>
            </a:r>
            <a:r>
              <a:rPr lang="en-US" sz="1800" dirty="0" smtClean="0">
                <a:latin typeface="+mj-lt"/>
              </a:rPr>
              <a:t>hared configuration with command line to provide seamless integration</a:t>
            </a:r>
          </a:p>
          <a:p>
            <a:pPr lvl="1"/>
            <a:r>
              <a:rPr lang="en-US" sz="1800" dirty="0" smtClean="0">
                <a:latin typeface="+mj-lt"/>
              </a:rPr>
              <a:t>Screencast available for later viewing </a:t>
            </a:r>
            <a:r>
              <a:rPr lang="en-US" sz="1800" dirty="0">
                <a:latin typeface="+mj-lt"/>
              </a:rPr>
              <a:t>http://</a:t>
            </a:r>
            <a:r>
              <a:rPr lang="en-US" sz="1800" dirty="0" err="1">
                <a:latin typeface="+mj-lt"/>
              </a:rPr>
              <a:t>youtu.be</a:t>
            </a:r>
            <a:r>
              <a:rPr lang="en-US" sz="1800" dirty="0">
                <a:latin typeface="+mj-lt"/>
              </a:rPr>
              <a:t>/GZ2RindNmdI</a:t>
            </a:r>
            <a:endParaRPr lang="en-US" sz="1800" dirty="0" smtClean="0">
              <a:latin typeface="+mj-lt"/>
            </a:endParaRPr>
          </a:p>
          <a:p>
            <a:pPr lvl="1"/>
            <a:endParaRPr lang="en-US" sz="1800" dirty="0">
              <a:latin typeface="+mj-lt"/>
            </a:endParaRPr>
          </a:p>
          <a:p>
            <a:pPr lvl="1"/>
            <a:endParaRPr lang="en-US" sz="1800" dirty="0">
              <a:latin typeface="+mj-lt"/>
            </a:endParaRPr>
          </a:p>
        </p:txBody>
      </p:sp>
    </p:spTree>
    <p:extLst>
      <p:ext uri="{BB962C8B-B14F-4D97-AF65-F5344CB8AC3E}">
        <p14:creationId xmlns:p14="http://schemas.microsoft.com/office/powerpoint/2010/main" val="32291572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3708"/>
            <a:ext cx="8305800" cy="1143000"/>
          </a:xfrm>
        </p:spPr>
        <p:txBody>
          <a:bodyPr/>
          <a:lstStyle/>
          <a:p>
            <a:pPr algn="ctr"/>
            <a:r>
              <a:rPr lang="en-US" b="1" dirty="0" smtClean="0"/>
              <a:t>Live Demonstration</a:t>
            </a:r>
            <a:endParaRPr lang="en-US" b="1" dirty="0"/>
          </a:p>
        </p:txBody>
      </p:sp>
    </p:spTree>
    <p:extLst>
      <p:ext uri="{BB962C8B-B14F-4D97-AF65-F5344CB8AC3E}">
        <p14:creationId xmlns:p14="http://schemas.microsoft.com/office/powerpoint/2010/main" val="42398392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4813"/>
          </a:xfrm>
        </p:spPr>
        <p:txBody>
          <a:bodyPr>
            <a:normAutofit/>
          </a:bodyPr>
          <a:lstStyle/>
          <a:p>
            <a:pPr algn="ctr"/>
            <a:r>
              <a:rPr lang="en-US" sz="2400" dirty="0" smtClean="0"/>
              <a:t>Ongoing and Future Efforts</a:t>
            </a:r>
            <a:endParaRPr lang="en-US" sz="2400" dirty="0"/>
          </a:p>
        </p:txBody>
      </p:sp>
      <p:sp>
        <p:nvSpPr>
          <p:cNvPr id="3" name="Content Placeholder 2"/>
          <p:cNvSpPr>
            <a:spLocks noGrp="1"/>
          </p:cNvSpPr>
          <p:nvPr>
            <p:ph idx="1"/>
          </p:nvPr>
        </p:nvSpPr>
        <p:spPr>
          <a:xfrm>
            <a:off x="457200" y="850197"/>
            <a:ext cx="8229600" cy="5427232"/>
          </a:xfrm>
        </p:spPr>
        <p:txBody>
          <a:bodyPr>
            <a:normAutofit fontScale="85000" lnSpcReduction="20000"/>
          </a:bodyPr>
          <a:lstStyle/>
          <a:p>
            <a:r>
              <a:rPr lang="en-US" sz="2100" dirty="0" smtClean="0">
                <a:latin typeface="+mj-lt"/>
              </a:rPr>
              <a:t>Link to </a:t>
            </a:r>
            <a:r>
              <a:rPr lang="en-US" sz="2100" dirty="0" smtClean="0">
                <a:latin typeface="+mj-lt"/>
              </a:rPr>
              <a:t>Earth System Grid Federation (ESGF)</a:t>
            </a:r>
            <a:endParaRPr lang="en-US" sz="2100" dirty="0" smtClean="0">
              <a:latin typeface="+mj-lt"/>
            </a:endParaRPr>
          </a:p>
          <a:p>
            <a:pPr lvl="1"/>
            <a:r>
              <a:rPr lang="en-US" sz="1900" dirty="0" smtClean="0">
                <a:latin typeface="+mj-lt"/>
              </a:rPr>
              <a:t>Import model data directly from ESGF for processing</a:t>
            </a:r>
          </a:p>
          <a:p>
            <a:r>
              <a:rPr lang="en-US" sz="2100" dirty="0" smtClean="0">
                <a:latin typeface="+mj-lt"/>
              </a:rPr>
              <a:t>Made-to-order System</a:t>
            </a:r>
          </a:p>
          <a:p>
            <a:pPr lvl="1"/>
            <a:r>
              <a:rPr lang="en-US" sz="1900" dirty="0">
                <a:latin typeface="+mj-lt"/>
              </a:rPr>
              <a:t>D</a:t>
            </a:r>
            <a:r>
              <a:rPr lang="en-US" sz="1900" dirty="0" smtClean="0">
                <a:latin typeface="+mj-lt"/>
              </a:rPr>
              <a:t>istribution of RCMES in a virtual machine packaged with python code and observation data as specified by users</a:t>
            </a:r>
          </a:p>
          <a:p>
            <a:r>
              <a:rPr lang="en-US" sz="2100" dirty="0" smtClean="0">
                <a:latin typeface="+mj-lt"/>
              </a:rPr>
              <a:t>Data Processing </a:t>
            </a:r>
            <a:r>
              <a:rPr lang="en-US" sz="2100" dirty="0" smtClean="0">
                <a:latin typeface="+mj-lt"/>
              </a:rPr>
              <a:t>and </a:t>
            </a:r>
            <a:r>
              <a:rPr lang="en-US" sz="2100" dirty="0" smtClean="0">
                <a:latin typeface="+mj-lt"/>
              </a:rPr>
              <a:t>Metrics</a:t>
            </a:r>
          </a:p>
          <a:p>
            <a:pPr lvl="1"/>
            <a:r>
              <a:rPr lang="en-US" sz="1900" dirty="0" smtClean="0">
                <a:latin typeface="+mj-lt"/>
              </a:rPr>
              <a:t>Multiple re-gridding routines for irregularly distributed data</a:t>
            </a:r>
          </a:p>
          <a:p>
            <a:pPr lvl="1"/>
            <a:r>
              <a:rPr lang="en-US" sz="1900" dirty="0" smtClean="0">
                <a:latin typeface="+mj-lt"/>
              </a:rPr>
              <a:t>Improve handling of very large data sets by moving processing towards server</a:t>
            </a:r>
          </a:p>
          <a:p>
            <a:pPr lvl="1"/>
            <a:r>
              <a:rPr lang="en-US" sz="1900" dirty="0" smtClean="0">
                <a:latin typeface="+mj-lt"/>
              </a:rPr>
              <a:t>Develop metrics for evaluating PDF characteristics (e.g. variance, </a:t>
            </a:r>
            <a:r>
              <a:rPr lang="en-US" sz="1900" dirty="0" err="1" smtClean="0">
                <a:latin typeface="+mj-lt"/>
              </a:rPr>
              <a:t>skewness</a:t>
            </a:r>
            <a:r>
              <a:rPr lang="en-US" sz="1900" dirty="0" smtClean="0">
                <a:latin typeface="+mj-lt"/>
              </a:rPr>
              <a:t>)</a:t>
            </a:r>
          </a:p>
          <a:p>
            <a:pPr lvl="1"/>
            <a:r>
              <a:rPr lang="en-US" sz="1900" dirty="0" smtClean="0">
                <a:latin typeface="+mj-lt"/>
              </a:rPr>
              <a:t>Cluster analysis </a:t>
            </a:r>
          </a:p>
          <a:p>
            <a:r>
              <a:rPr lang="en-US" sz="2100" dirty="0">
                <a:latin typeface="+mj-lt"/>
              </a:rPr>
              <a:t>R</a:t>
            </a:r>
            <a:r>
              <a:rPr lang="en-US" sz="2100" dirty="0" smtClean="0">
                <a:latin typeface="+mj-lt"/>
              </a:rPr>
              <a:t>eproducible Evaluations</a:t>
            </a:r>
          </a:p>
          <a:p>
            <a:pPr lvl="1"/>
            <a:r>
              <a:rPr lang="en-US" sz="1900" dirty="0" smtClean="0">
                <a:latin typeface="+mj-lt"/>
              </a:rPr>
              <a:t>Expand configuration to capture evaluation information and metadata</a:t>
            </a:r>
          </a:p>
          <a:p>
            <a:pPr lvl="1"/>
            <a:r>
              <a:rPr lang="en-US" sz="1900" dirty="0" smtClean="0">
                <a:latin typeface="+mj-lt"/>
              </a:rPr>
              <a:t>Allow import and export of configuration</a:t>
            </a:r>
          </a:p>
          <a:p>
            <a:pPr lvl="1"/>
            <a:r>
              <a:rPr lang="en-US" sz="1900" dirty="0" smtClean="0">
                <a:latin typeface="+mj-lt"/>
              </a:rPr>
              <a:t>Expand on history functionality to support building off of an existing evaluation</a:t>
            </a:r>
          </a:p>
          <a:p>
            <a:r>
              <a:rPr lang="en-US" sz="2100" dirty="0" smtClean="0">
                <a:latin typeface="+mj-lt"/>
              </a:rPr>
              <a:t>Collaborative Development </a:t>
            </a:r>
            <a:r>
              <a:rPr lang="en-US" sz="2100" dirty="0">
                <a:latin typeface="+mj-lt"/>
              </a:rPr>
              <a:t>t</a:t>
            </a:r>
            <a:r>
              <a:rPr lang="en-US" sz="2100" dirty="0" smtClean="0">
                <a:latin typeface="+mj-lt"/>
              </a:rPr>
              <a:t>hrough Open Source</a:t>
            </a:r>
          </a:p>
          <a:p>
            <a:pPr lvl="1"/>
            <a:r>
              <a:rPr lang="en-US" sz="1900" dirty="0">
                <a:latin typeface="Calibri"/>
                <a:cs typeface="Calibri"/>
              </a:rPr>
              <a:t>Leverage a well known open source software community and team expertise at Apache Software </a:t>
            </a:r>
            <a:r>
              <a:rPr lang="en-US" sz="1900" dirty="0" smtClean="0">
                <a:latin typeface="Calibri"/>
                <a:cs typeface="Calibri"/>
              </a:rPr>
              <a:t>Foundation</a:t>
            </a:r>
          </a:p>
          <a:p>
            <a:pPr lvl="1"/>
            <a:r>
              <a:rPr lang="en-US" sz="1900" dirty="0" smtClean="0">
                <a:latin typeface="+mj-lt"/>
              </a:rPr>
              <a:t>Apache Open Climate Workbench effort built on meritocracy (invite collaborators and retain relationship with CORDEX communities and students)</a:t>
            </a:r>
          </a:p>
          <a:p>
            <a:pPr lvl="1"/>
            <a:r>
              <a:rPr lang="en-US" sz="1900" dirty="0" smtClean="0">
                <a:latin typeface="+mj-lt"/>
              </a:rPr>
              <a:t>Bring in other open source climate tools and link to other open source efforts across CORDEX and other climate communities (e.g. </a:t>
            </a:r>
            <a:r>
              <a:rPr lang="en-US" sz="1900" dirty="0" err="1" smtClean="0">
                <a:latin typeface="+mj-lt"/>
              </a:rPr>
              <a:t>OpenClimateGIS</a:t>
            </a:r>
            <a:r>
              <a:rPr lang="en-US" sz="1900" dirty="0" smtClean="0">
                <a:latin typeface="+mj-lt"/>
              </a:rPr>
              <a:t>, </a:t>
            </a:r>
            <a:r>
              <a:rPr lang="en-US" sz="1900" dirty="0" err="1" smtClean="0">
                <a:latin typeface="+mj-lt"/>
              </a:rPr>
              <a:t>ESMPy</a:t>
            </a:r>
            <a:r>
              <a:rPr lang="en-US" sz="1900" dirty="0" smtClean="0">
                <a:latin typeface="+mj-lt"/>
              </a:rPr>
              <a:t>)</a:t>
            </a:r>
          </a:p>
          <a:p>
            <a:endParaRPr lang="en-US" sz="2100" dirty="0" smtClean="0">
              <a:latin typeface="+mj-lt"/>
            </a:endParaRPr>
          </a:p>
          <a:p>
            <a:pPr lvl="1"/>
            <a:endParaRPr lang="en-US" sz="1900" dirty="0" smtClean="0">
              <a:latin typeface="+mj-lt"/>
            </a:endParaRPr>
          </a:p>
          <a:p>
            <a:pPr lvl="1"/>
            <a:endParaRPr lang="en-US" sz="1600" dirty="0" smtClean="0">
              <a:latin typeface="+mj-lt"/>
            </a:endParaRPr>
          </a:p>
          <a:p>
            <a:pPr lvl="1"/>
            <a:endParaRPr lang="en-US" sz="1600" dirty="0" smtClean="0">
              <a:latin typeface="+mj-lt"/>
            </a:endParaRPr>
          </a:p>
          <a:p>
            <a:pPr lvl="1"/>
            <a:endParaRPr lang="en-US" sz="1600" dirty="0" smtClean="0">
              <a:latin typeface="+mj-lt"/>
            </a:endParaRPr>
          </a:p>
          <a:p>
            <a:pPr lvl="1"/>
            <a:endParaRPr lang="en-US" sz="600" dirty="0" smtClean="0">
              <a:latin typeface="+mj-lt"/>
            </a:endParaRPr>
          </a:p>
          <a:p>
            <a:endParaRPr lang="en-US" sz="2000" dirty="0">
              <a:latin typeface="+mj-lt"/>
            </a:endParaRPr>
          </a:p>
        </p:txBody>
      </p:sp>
    </p:spTree>
    <p:extLst>
      <p:ext uri="{BB962C8B-B14F-4D97-AF65-F5344CB8AC3E}">
        <p14:creationId xmlns:p14="http://schemas.microsoft.com/office/powerpoint/2010/main" val="7183613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4813"/>
          </a:xfrm>
        </p:spPr>
        <p:txBody>
          <a:bodyPr>
            <a:normAutofit/>
          </a:bodyPr>
          <a:lstStyle/>
          <a:p>
            <a:pPr algn="ctr"/>
            <a:r>
              <a:rPr lang="en-US" sz="2400" dirty="0" smtClean="0"/>
              <a:t>Summary</a:t>
            </a:r>
            <a:endParaRPr lang="en-US" sz="2400" dirty="0"/>
          </a:p>
        </p:txBody>
      </p:sp>
      <p:sp>
        <p:nvSpPr>
          <p:cNvPr id="3" name="Content Placeholder 2"/>
          <p:cNvSpPr>
            <a:spLocks noGrp="1"/>
          </p:cNvSpPr>
          <p:nvPr>
            <p:ph idx="1"/>
          </p:nvPr>
        </p:nvSpPr>
        <p:spPr>
          <a:xfrm>
            <a:off x="457200" y="850198"/>
            <a:ext cx="8229600" cy="5209516"/>
          </a:xfrm>
        </p:spPr>
        <p:txBody>
          <a:bodyPr>
            <a:normAutofit/>
          </a:bodyPr>
          <a:lstStyle/>
          <a:p>
            <a:r>
              <a:rPr lang="en-US" sz="2100" dirty="0" smtClean="0">
                <a:latin typeface="+mj-lt"/>
              </a:rPr>
              <a:t>The Regional Climate Model Evaluation System (RCMES) was developed to facilitate model evaluation via easy access to key observational datasets especially from satellite and remote sensing data sets</a:t>
            </a:r>
          </a:p>
          <a:p>
            <a:r>
              <a:rPr lang="en-US" sz="2100" dirty="0" smtClean="0">
                <a:latin typeface="+mj-lt"/>
              </a:rPr>
              <a:t>RCMES is being used in evaluation studies for several climate experiments including CORDEX SA (seen today), NARCCAP, and other CORDEX domains</a:t>
            </a:r>
          </a:p>
          <a:p>
            <a:r>
              <a:rPr lang="en-US" sz="2100" dirty="0" smtClean="0">
                <a:latin typeface="+mj-lt"/>
              </a:rPr>
              <a:t>RCMES includes a growing number of metrics and plots useful for model evaluation and is continuously being improved</a:t>
            </a:r>
          </a:p>
          <a:p>
            <a:r>
              <a:rPr lang="en-US" sz="2100" dirty="0" smtClean="0">
                <a:latin typeface="+mj-lt"/>
              </a:rPr>
              <a:t>The RCMES team is building collaborations by attending and working with the climate community through workshop and conferences, jointly developing and publishing evaluations, and openly developing climate tools</a:t>
            </a:r>
          </a:p>
          <a:p>
            <a:r>
              <a:rPr lang="en-US" sz="2100" dirty="0" smtClean="0">
                <a:latin typeface="+mj-lt"/>
              </a:rPr>
              <a:t>RCMES is working to make material used in publications easy to produce and have fellow scientist reproduce</a:t>
            </a:r>
            <a:endParaRPr lang="en-US" sz="1900" dirty="0" smtClean="0">
              <a:latin typeface="+mj-lt"/>
            </a:endParaRPr>
          </a:p>
          <a:p>
            <a:pPr lvl="1"/>
            <a:endParaRPr lang="en-US" sz="1600" dirty="0" smtClean="0">
              <a:latin typeface="+mj-lt"/>
            </a:endParaRPr>
          </a:p>
          <a:p>
            <a:pPr lvl="1"/>
            <a:endParaRPr lang="en-US" sz="1600" dirty="0" smtClean="0">
              <a:latin typeface="+mj-lt"/>
            </a:endParaRPr>
          </a:p>
          <a:p>
            <a:pPr lvl="1"/>
            <a:endParaRPr lang="en-US" sz="1600" dirty="0" smtClean="0">
              <a:latin typeface="+mj-lt"/>
            </a:endParaRPr>
          </a:p>
          <a:p>
            <a:pPr lvl="1"/>
            <a:endParaRPr lang="en-US" sz="600" dirty="0" smtClean="0">
              <a:latin typeface="+mj-lt"/>
            </a:endParaRPr>
          </a:p>
          <a:p>
            <a:endParaRPr lang="en-US" sz="2000" dirty="0">
              <a:latin typeface="+mj-lt"/>
            </a:endParaRPr>
          </a:p>
        </p:txBody>
      </p:sp>
    </p:spTree>
    <p:extLst>
      <p:ext uri="{BB962C8B-B14F-4D97-AF65-F5344CB8AC3E}">
        <p14:creationId xmlns:p14="http://schemas.microsoft.com/office/powerpoint/2010/main" val="40793568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4813"/>
          </a:xfrm>
        </p:spPr>
        <p:txBody>
          <a:bodyPr>
            <a:normAutofit/>
          </a:bodyPr>
          <a:lstStyle/>
          <a:p>
            <a:pPr algn="ctr"/>
            <a:r>
              <a:rPr lang="en-US" sz="2400" dirty="0" smtClean="0"/>
              <a:t>Contact Information</a:t>
            </a:r>
            <a:endParaRPr lang="en-US" sz="2400" dirty="0"/>
          </a:p>
        </p:txBody>
      </p:sp>
      <p:sp>
        <p:nvSpPr>
          <p:cNvPr id="3" name="Content Placeholder 2"/>
          <p:cNvSpPr>
            <a:spLocks noGrp="1"/>
          </p:cNvSpPr>
          <p:nvPr>
            <p:ph idx="1"/>
          </p:nvPr>
        </p:nvSpPr>
        <p:spPr>
          <a:xfrm>
            <a:off x="254001" y="850198"/>
            <a:ext cx="8676104" cy="5209516"/>
          </a:xfrm>
        </p:spPr>
        <p:txBody>
          <a:bodyPr>
            <a:normAutofit/>
          </a:bodyPr>
          <a:lstStyle/>
          <a:p>
            <a:r>
              <a:rPr lang="en-US" sz="2100" dirty="0" smtClean="0">
                <a:latin typeface="+mj-lt"/>
              </a:rPr>
              <a:t>RCMES Team</a:t>
            </a:r>
          </a:p>
          <a:p>
            <a:pPr lvl="1"/>
            <a:r>
              <a:rPr lang="en-US" sz="1900" dirty="0" smtClean="0">
                <a:latin typeface="+mj-lt"/>
              </a:rPr>
              <a:t>Website </a:t>
            </a:r>
            <a:r>
              <a:rPr lang="en-US" sz="1900" dirty="0" smtClean="0"/>
              <a:t>–</a:t>
            </a:r>
            <a:r>
              <a:rPr lang="en-US" sz="1900" dirty="0" smtClean="0">
                <a:latin typeface="+mj-lt"/>
              </a:rPr>
              <a:t> http://</a:t>
            </a:r>
            <a:r>
              <a:rPr lang="en-US" sz="1900" dirty="0" err="1" smtClean="0">
                <a:latin typeface="+mj-lt"/>
              </a:rPr>
              <a:t>rcmes.jpl.nasa.gov</a:t>
            </a:r>
            <a:endParaRPr lang="en-US" sz="1900" dirty="0" smtClean="0">
              <a:latin typeface="+mj-lt"/>
            </a:endParaRPr>
          </a:p>
          <a:p>
            <a:pPr lvl="1"/>
            <a:r>
              <a:rPr lang="en-US" sz="1900" dirty="0" smtClean="0">
                <a:latin typeface="+mj-lt"/>
              </a:rPr>
              <a:t>Mailing List – </a:t>
            </a:r>
            <a:r>
              <a:rPr lang="en-US" sz="1900" dirty="0" err="1" smtClean="0">
                <a:latin typeface="+mj-lt"/>
              </a:rPr>
              <a:t>rcmes-general@jpl.nasa.gov</a:t>
            </a:r>
            <a:endParaRPr lang="en-US" sz="1900" dirty="0" smtClean="0">
              <a:latin typeface="+mj-lt"/>
            </a:endParaRPr>
          </a:p>
          <a:p>
            <a:pPr lvl="1"/>
            <a:r>
              <a:rPr lang="en-US" sz="1900" dirty="0" smtClean="0">
                <a:latin typeface="Calibri"/>
                <a:cs typeface="Calibri"/>
              </a:rPr>
              <a:t>Latest Demo – http://</a:t>
            </a:r>
            <a:r>
              <a:rPr lang="en-US" sz="1900" dirty="0" err="1" smtClean="0">
                <a:latin typeface="Calibri"/>
                <a:cs typeface="Calibri"/>
              </a:rPr>
              <a:t>rcmes.jpl.nasa.gov</a:t>
            </a:r>
            <a:r>
              <a:rPr lang="en-US" sz="1900" dirty="0" smtClean="0">
                <a:latin typeface="Calibri"/>
                <a:cs typeface="Calibri"/>
              </a:rPr>
              <a:t>/</a:t>
            </a:r>
            <a:r>
              <a:rPr lang="en-US" sz="1900" dirty="0" err="1" smtClean="0">
                <a:latin typeface="Calibri"/>
                <a:cs typeface="Calibri"/>
              </a:rPr>
              <a:t>dev</a:t>
            </a:r>
            <a:r>
              <a:rPr lang="en-US" sz="1900" dirty="0" smtClean="0">
                <a:latin typeface="Calibri"/>
                <a:cs typeface="Calibri"/>
              </a:rPr>
              <a:t>/</a:t>
            </a:r>
            <a:r>
              <a:rPr lang="en-US" sz="1900" dirty="0" err="1" smtClean="0">
                <a:latin typeface="Calibri"/>
                <a:cs typeface="Calibri"/>
              </a:rPr>
              <a:t>ui</a:t>
            </a:r>
            <a:r>
              <a:rPr lang="en-US" sz="1900" dirty="0" smtClean="0">
                <a:latin typeface="Calibri"/>
                <a:cs typeface="Calibri"/>
              </a:rPr>
              <a:t>/next/</a:t>
            </a:r>
          </a:p>
          <a:p>
            <a:r>
              <a:rPr lang="en-US" sz="2100" dirty="0" smtClean="0">
                <a:latin typeface="+mj-lt"/>
              </a:rPr>
              <a:t>Apache Open Climate Workbench</a:t>
            </a:r>
          </a:p>
          <a:p>
            <a:pPr lvl="1"/>
            <a:r>
              <a:rPr lang="en-US" sz="1900" dirty="0" smtClean="0">
                <a:latin typeface="+mj-lt"/>
              </a:rPr>
              <a:t>Website – http://</a:t>
            </a:r>
            <a:r>
              <a:rPr lang="en-US" sz="1900" dirty="0" err="1" smtClean="0">
                <a:latin typeface="+mj-lt"/>
              </a:rPr>
              <a:t>climate.incubator.apache.org</a:t>
            </a:r>
            <a:endParaRPr lang="en-US" sz="1900" dirty="0" smtClean="0">
              <a:latin typeface="+mj-lt"/>
            </a:endParaRPr>
          </a:p>
          <a:p>
            <a:pPr lvl="1"/>
            <a:r>
              <a:rPr lang="en-US" sz="1900" dirty="0" smtClean="0">
                <a:latin typeface="+mj-lt"/>
              </a:rPr>
              <a:t>Mailing List – </a:t>
            </a:r>
            <a:r>
              <a:rPr lang="en-US" sz="1900" dirty="0" err="1" smtClean="0">
                <a:latin typeface="+mj-lt"/>
              </a:rPr>
              <a:t>dev@climate.incubator.apache.org</a:t>
            </a:r>
            <a:endParaRPr lang="en-US" sz="1900" dirty="0" smtClean="0">
              <a:latin typeface="+mj-lt"/>
            </a:endParaRPr>
          </a:p>
          <a:p>
            <a:pPr lvl="1"/>
            <a:r>
              <a:rPr lang="en-US" sz="1900" dirty="0" smtClean="0">
                <a:latin typeface="+mj-lt"/>
              </a:rPr>
              <a:t>Project Proposal </a:t>
            </a:r>
            <a:r>
              <a:rPr lang="en-US" sz="1900" dirty="0" smtClean="0"/>
              <a:t>– </a:t>
            </a:r>
            <a:r>
              <a:rPr lang="en-US" sz="1900" dirty="0">
                <a:latin typeface="+mj-lt"/>
              </a:rPr>
              <a:t> http://</a:t>
            </a:r>
            <a:r>
              <a:rPr lang="en-US" sz="1900" dirty="0" err="1">
                <a:latin typeface="+mj-lt"/>
              </a:rPr>
              <a:t>wiki.apache.org</a:t>
            </a:r>
            <a:r>
              <a:rPr lang="en-US" sz="1900" dirty="0">
                <a:latin typeface="+mj-lt"/>
              </a:rPr>
              <a:t>/incubator/</a:t>
            </a:r>
            <a:r>
              <a:rPr lang="en-US" sz="1900" dirty="0" err="1">
                <a:latin typeface="+mj-lt"/>
              </a:rPr>
              <a:t>ClimateProposal</a:t>
            </a:r>
            <a:endParaRPr lang="en-US" sz="1900" dirty="0" smtClean="0">
              <a:latin typeface="+mj-lt"/>
            </a:endParaRPr>
          </a:p>
          <a:p>
            <a:pPr lvl="1"/>
            <a:r>
              <a:rPr lang="en-US" sz="1900" dirty="0" smtClean="0">
                <a:latin typeface="+mj-lt"/>
              </a:rPr>
              <a:t>Source Code </a:t>
            </a:r>
            <a:r>
              <a:rPr lang="en-US" sz="1900" dirty="0" smtClean="0">
                <a:solidFill>
                  <a:prstClr val="black"/>
                </a:solidFill>
                <a:latin typeface="Calibri"/>
              </a:rPr>
              <a:t>–</a:t>
            </a:r>
            <a:r>
              <a:rPr lang="en-US" sz="1900" dirty="0" smtClean="0">
                <a:latin typeface="+mj-lt"/>
              </a:rPr>
              <a:t> https://</a:t>
            </a:r>
            <a:r>
              <a:rPr lang="en-US" sz="1900" dirty="0" err="1" smtClean="0">
                <a:latin typeface="+mj-lt"/>
              </a:rPr>
              <a:t>svn.apache.org</a:t>
            </a:r>
            <a:r>
              <a:rPr lang="en-US" sz="1900" dirty="0" smtClean="0">
                <a:latin typeface="+mj-lt"/>
              </a:rPr>
              <a:t>/repos/</a:t>
            </a:r>
            <a:r>
              <a:rPr lang="en-US" sz="1900" dirty="0" err="1" smtClean="0">
                <a:latin typeface="+mj-lt"/>
              </a:rPr>
              <a:t>asf</a:t>
            </a:r>
            <a:r>
              <a:rPr lang="en-US" sz="1900" dirty="0" smtClean="0">
                <a:latin typeface="+mj-lt"/>
              </a:rPr>
              <a:t>/incubator/climate/trunk</a:t>
            </a:r>
          </a:p>
          <a:p>
            <a:pPr lvl="1"/>
            <a:r>
              <a:rPr lang="en-US" sz="1900" dirty="0" smtClean="0">
                <a:latin typeface="+mj-lt"/>
              </a:rPr>
              <a:t>Issue Tracking </a:t>
            </a:r>
            <a:r>
              <a:rPr lang="en-US" sz="1900" dirty="0" smtClean="0"/>
              <a:t>–</a:t>
            </a:r>
            <a:r>
              <a:rPr lang="en-US" sz="1900" dirty="0" smtClean="0">
                <a:latin typeface="+mj-lt"/>
              </a:rPr>
              <a:t> https://</a:t>
            </a:r>
            <a:r>
              <a:rPr lang="en-US" sz="1900" dirty="0" err="1" smtClean="0">
                <a:latin typeface="+mj-lt"/>
              </a:rPr>
              <a:t>issues.apache.org</a:t>
            </a:r>
            <a:r>
              <a:rPr lang="en-US" sz="1900" dirty="0" smtClean="0">
                <a:latin typeface="+mj-lt"/>
              </a:rPr>
              <a:t>/</a:t>
            </a:r>
            <a:r>
              <a:rPr lang="en-US" sz="1900" dirty="0" err="1" smtClean="0">
                <a:latin typeface="+mj-lt"/>
              </a:rPr>
              <a:t>jira</a:t>
            </a:r>
            <a:r>
              <a:rPr lang="en-US" sz="1900" dirty="0" smtClean="0">
                <a:latin typeface="+mj-lt"/>
              </a:rPr>
              <a:t>/browse/climate</a:t>
            </a:r>
          </a:p>
          <a:p>
            <a:pPr lvl="1"/>
            <a:r>
              <a:rPr lang="en-US" sz="1900" dirty="0" smtClean="0">
                <a:latin typeface="+mj-lt"/>
              </a:rPr>
              <a:t>Documentation </a:t>
            </a:r>
            <a:r>
              <a:rPr lang="en-US" sz="1900" dirty="0" smtClean="0"/>
              <a:t>– </a:t>
            </a:r>
            <a:r>
              <a:rPr lang="en-US" sz="1900" dirty="0" smtClean="0">
                <a:latin typeface="+mj-lt"/>
              </a:rPr>
              <a:t>https://</a:t>
            </a:r>
            <a:r>
              <a:rPr lang="en-US" sz="1900" dirty="0" err="1" smtClean="0">
                <a:latin typeface="+mj-lt"/>
              </a:rPr>
              <a:t>cwiki.apache.org</a:t>
            </a:r>
            <a:r>
              <a:rPr lang="en-US" sz="1900" dirty="0" smtClean="0">
                <a:latin typeface="+mj-lt"/>
              </a:rPr>
              <a:t>/confluence/display/CLIMATE/</a:t>
            </a:r>
            <a:r>
              <a:rPr lang="en-US" sz="1900" dirty="0" smtClean="0">
                <a:latin typeface="+mj-lt"/>
              </a:rPr>
              <a:t>Home</a:t>
            </a:r>
          </a:p>
          <a:p>
            <a:pPr lvl="1"/>
            <a:r>
              <a:rPr lang="en-US" sz="1900" dirty="0" smtClean="0">
                <a:latin typeface="+mj-lt"/>
              </a:rPr>
              <a:t>Apache Software Foundation </a:t>
            </a:r>
            <a:r>
              <a:rPr lang="en-US" sz="1900" dirty="0" smtClean="0"/>
              <a:t>–</a:t>
            </a:r>
            <a:r>
              <a:rPr lang="en-US" sz="1900" dirty="0" smtClean="0">
                <a:latin typeface="+mj-lt"/>
              </a:rPr>
              <a:t> </a:t>
            </a:r>
            <a:r>
              <a:rPr lang="en-US" sz="1900" dirty="0">
                <a:latin typeface="+mj-lt"/>
              </a:rPr>
              <a:t>http://</a:t>
            </a:r>
            <a:r>
              <a:rPr lang="en-US" sz="1900" dirty="0" err="1">
                <a:latin typeface="+mj-lt"/>
              </a:rPr>
              <a:t>www.apache.org</a:t>
            </a:r>
            <a:r>
              <a:rPr lang="en-US" sz="1900" dirty="0">
                <a:latin typeface="+mj-lt"/>
              </a:rPr>
              <a:t>/</a:t>
            </a:r>
            <a:endParaRPr lang="en-US" sz="1900" dirty="0" smtClean="0">
              <a:latin typeface="+mj-lt"/>
            </a:endParaRPr>
          </a:p>
          <a:p>
            <a:endParaRPr lang="en-US" sz="2100" dirty="0" smtClean="0">
              <a:latin typeface="+mj-lt"/>
            </a:endParaRPr>
          </a:p>
          <a:p>
            <a:pPr lvl="1"/>
            <a:endParaRPr lang="en-US" sz="1900" dirty="0" smtClean="0">
              <a:latin typeface="+mj-lt"/>
            </a:endParaRPr>
          </a:p>
          <a:p>
            <a:pPr lvl="1"/>
            <a:endParaRPr lang="en-US" sz="1600" dirty="0" smtClean="0">
              <a:latin typeface="+mj-lt"/>
            </a:endParaRPr>
          </a:p>
          <a:p>
            <a:pPr lvl="1"/>
            <a:endParaRPr lang="en-US" sz="1600" dirty="0" smtClean="0">
              <a:latin typeface="+mj-lt"/>
            </a:endParaRPr>
          </a:p>
          <a:p>
            <a:pPr lvl="1"/>
            <a:endParaRPr lang="en-US" sz="1600" dirty="0" smtClean="0">
              <a:latin typeface="+mj-lt"/>
            </a:endParaRPr>
          </a:p>
          <a:p>
            <a:pPr lvl="1"/>
            <a:endParaRPr lang="en-US" sz="600" dirty="0" smtClean="0">
              <a:latin typeface="+mj-lt"/>
            </a:endParaRPr>
          </a:p>
          <a:p>
            <a:endParaRPr lang="en-US" sz="2000" dirty="0">
              <a:latin typeface="+mj-lt"/>
            </a:endParaRPr>
          </a:p>
        </p:txBody>
      </p:sp>
    </p:spTree>
    <p:extLst>
      <p:ext uri="{BB962C8B-B14F-4D97-AF65-F5344CB8AC3E}">
        <p14:creationId xmlns:p14="http://schemas.microsoft.com/office/powerpoint/2010/main" val="17376962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3708"/>
            <a:ext cx="8305800" cy="1143000"/>
          </a:xfrm>
        </p:spPr>
        <p:txBody>
          <a:bodyPr/>
          <a:lstStyle/>
          <a:p>
            <a:pPr algn="ctr"/>
            <a:r>
              <a:rPr lang="en-US" b="1" dirty="0" smtClean="0"/>
              <a:t>Backup Slides</a:t>
            </a:r>
            <a:endParaRPr lang="en-US" b="1" dirty="0"/>
          </a:p>
        </p:txBody>
      </p:sp>
    </p:spTree>
    <p:extLst>
      <p:ext uri="{BB962C8B-B14F-4D97-AF65-F5344CB8AC3E}">
        <p14:creationId xmlns:p14="http://schemas.microsoft.com/office/powerpoint/2010/main" val="2508833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65760"/>
          </a:xfrm>
        </p:spPr>
        <p:txBody>
          <a:bodyPr>
            <a:normAutofit fontScale="90000"/>
          </a:bodyPr>
          <a:lstStyle/>
          <a:p>
            <a:pPr algn="ctr"/>
            <a:r>
              <a:rPr lang="en-US" sz="2400" dirty="0" smtClean="0"/>
              <a:t>Data</a:t>
            </a:r>
            <a:endParaRPr lang="en-US" sz="2400" dirty="0"/>
          </a:p>
        </p:txBody>
      </p:sp>
      <p:sp>
        <p:nvSpPr>
          <p:cNvPr id="3" name="Content Placeholder 2"/>
          <p:cNvSpPr>
            <a:spLocks noGrp="1"/>
          </p:cNvSpPr>
          <p:nvPr>
            <p:ph idx="1"/>
          </p:nvPr>
        </p:nvSpPr>
        <p:spPr>
          <a:xfrm>
            <a:off x="457200" y="650238"/>
            <a:ext cx="8229600" cy="5566714"/>
          </a:xfrm>
        </p:spPr>
        <p:txBody>
          <a:bodyPr>
            <a:normAutofit/>
          </a:bodyPr>
          <a:lstStyle/>
          <a:p>
            <a:r>
              <a:rPr lang="en-US" sz="2000" dirty="0" smtClean="0">
                <a:latin typeface="+mj-lt"/>
              </a:rPr>
              <a:t>Multiple observations are used for model evaluation</a:t>
            </a:r>
          </a:p>
          <a:p>
            <a:pPr lvl="1"/>
            <a:r>
              <a:rPr lang="en-US" sz="1800" dirty="0" smtClean="0">
                <a:latin typeface="+mj-lt"/>
              </a:rPr>
              <a:t>CRU3.1: Raingauge-based gridded analysis, land surfaces, 0.5deg resolutions</a:t>
            </a:r>
          </a:p>
          <a:p>
            <a:pPr lvl="1"/>
            <a:r>
              <a:rPr lang="en-US" sz="1800" dirty="0" smtClean="0">
                <a:latin typeface="+mj-lt"/>
              </a:rPr>
              <a:t>UDEL: Raingauge-based gridded analysis, land surfaces, 0.5deg resolutions</a:t>
            </a:r>
          </a:p>
          <a:p>
            <a:pPr lvl="1"/>
            <a:r>
              <a:rPr lang="en-US" sz="1800" dirty="0" smtClean="0">
                <a:latin typeface="+mj-lt"/>
              </a:rPr>
              <a:t>TRMM: Satellite- and raingauge-based gridded analysis, 0.25deg resolutions</a:t>
            </a:r>
          </a:p>
          <a:p>
            <a:pPr lvl="1"/>
            <a:r>
              <a:rPr lang="en-US" sz="1800" dirty="0" smtClean="0">
                <a:latin typeface="+mj-lt"/>
              </a:rPr>
              <a:t>GPCP: Satellite- and raingauge-based gridded analysis, 2.5deg resolutions</a:t>
            </a:r>
          </a:p>
          <a:p>
            <a:endParaRPr lang="en-US" sz="800" dirty="0" smtClean="0">
              <a:latin typeface="+mj-lt"/>
            </a:endParaRPr>
          </a:p>
          <a:p>
            <a:r>
              <a:rPr lang="en-US" sz="2000" dirty="0" smtClean="0">
                <a:latin typeface="+mj-lt"/>
              </a:rPr>
              <a:t>Models</a:t>
            </a:r>
          </a:p>
          <a:p>
            <a:pPr lvl="1"/>
            <a:r>
              <a:rPr lang="en-US" sz="1800" dirty="0" smtClean="0">
                <a:latin typeface="+mj-lt"/>
              </a:rPr>
              <a:t>Model simulations were performed by the IITM authors</a:t>
            </a:r>
          </a:p>
          <a:p>
            <a:pPr lvl="1"/>
            <a:r>
              <a:rPr lang="en-US" sz="1800" dirty="0" smtClean="0">
                <a:latin typeface="+mj-lt"/>
              </a:rPr>
              <a:t>RCM3 with Emanuel or </a:t>
            </a:r>
            <a:r>
              <a:rPr lang="en-US" sz="1800" dirty="0" err="1" smtClean="0">
                <a:latin typeface="+mj-lt"/>
              </a:rPr>
              <a:t>Grell</a:t>
            </a:r>
            <a:r>
              <a:rPr lang="en-US" sz="1800" dirty="0" smtClean="0">
                <a:latin typeface="+mj-lt"/>
              </a:rPr>
              <a:t> convection scheme</a:t>
            </a:r>
          </a:p>
          <a:p>
            <a:pPr lvl="1"/>
            <a:r>
              <a:rPr lang="en-US" sz="1800" dirty="0" smtClean="0">
                <a:latin typeface="+mj-lt"/>
              </a:rPr>
              <a:t>WRF3 with Betts-Miller-</a:t>
            </a:r>
            <a:r>
              <a:rPr lang="en-US" sz="1800" dirty="0" err="1" smtClean="0">
                <a:latin typeface="+mj-lt"/>
              </a:rPr>
              <a:t>Janjic</a:t>
            </a:r>
            <a:r>
              <a:rPr lang="en-US" sz="1800" dirty="0" smtClean="0">
                <a:latin typeface="+mj-lt"/>
              </a:rPr>
              <a:t>  or </a:t>
            </a:r>
            <a:r>
              <a:rPr lang="en-US" sz="1800" dirty="0" err="1" smtClean="0">
                <a:latin typeface="+mj-lt"/>
              </a:rPr>
              <a:t>Kain</a:t>
            </a:r>
            <a:r>
              <a:rPr lang="en-US" sz="1800" dirty="0" smtClean="0">
                <a:latin typeface="+mj-lt"/>
              </a:rPr>
              <a:t>-Frisch scheme</a:t>
            </a:r>
          </a:p>
          <a:p>
            <a:endParaRPr lang="en-US" sz="800" dirty="0" smtClean="0">
              <a:latin typeface="+mj-lt"/>
            </a:endParaRPr>
          </a:p>
          <a:p>
            <a:r>
              <a:rPr lang="en-US" sz="2000" dirty="0" smtClean="0">
                <a:latin typeface="+mj-lt"/>
              </a:rPr>
              <a:t>Evaluation period</a:t>
            </a:r>
          </a:p>
          <a:p>
            <a:pPr lvl="1"/>
            <a:r>
              <a:rPr lang="en-US" sz="1800" dirty="0" smtClean="0">
                <a:latin typeface="+mj-lt"/>
              </a:rPr>
              <a:t>January 1998 – December 2006 (9 years)</a:t>
            </a:r>
          </a:p>
          <a:p>
            <a:pPr lvl="1"/>
            <a:r>
              <a:rPr lang="en-US" sz="1800" dirty="0" smtClean="0">
                <a:latin typeface="+mj-lt"/>
              </a:rPr>
              <a:t>The period of evaluation is limited by the TRMM data (beginning) and the simulation period.</a:t>
            </a:r>
          </a:p>
          <a:p>
            <a:pPr lvl="1"/>
            <a:r>
              <a:rPr lang="en-US" sz="1800" dirty="0" smtClean="0">
                <a:latin typeface="+mj-lt"/>
              </a:rPr>
              <a:t>E</a:t>
            </a:r>
            <a:r>
              <a:rPr lang="en-US" sz="1800" i="1" dirty="0" smtClean="0">
                <a:latin typeface="+mj-lt"/>
              </a:rPr>
              <a:t>valuation for a longer period using three observations </a:t>
            </a:r>
            <a:r>
              <a:rPr lang="en-US" sz="1800" dirty="0" smtClean="0">
                <a:latin typeface="+mj-lt"/>
              </a:rPr>
              <a:t>(</a:t>
            </a:r>
            <a:r>
              <a:rPr lang="en-US" sz="1800" i="1" dirty="0" smtClean="0">
                <a:latin typeface="+mj-lt"/>
              </a:rPr>
              <a:t>excluding TRMM</a:t>
            </a:r>
            <a:r>
              <a:rPr lang="en-US" sz="1800" dirty="0" smtClean="0">
                <a:latin typeface="+mj-lt"/>
              </a:rPr>
              <a:t>)</a:t>
            </a:r>
            <a:r>
              <a:rPr lang="en-US" sz="1800" i="1" dirty="0" smtClean="0">
                <a:latin typeface="+mj-lt"/>
              </a:rPr>
              <a:t> yields qualitatively similar results as the shorter one presented here.</a:t>
            </a:r>
          </a:p>
          <a:p>
            <a:endParaRPr lang="en-US" sz="800" dirty="0" smtClean="0">
              <a:latin typeface="+mj-lt"/>
            </a:endParaRPr>
          </a:p>
          <a:p>
            <a:endParaRPr lang="en-US" sz="20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1781175" y="0"/>
            <a:ext cx="6905625" cy="6293757"/>
          </a:xfrm>
          <a:prstGeom prst="rect">
            <a:avLst/>
          </a:prstGeom>
        </p:spPr>
        <p:txBody>
          <a:bodyPr/>
          <a:lstStyle/>
          <a:p>
            <a:pPr marL="45720" indent="0" eaLnBrk="1" hangingPunct="1">
              <a:buNone/>
            </a:pPr>
            <a:r>
              <a:rPr lang="en-US" sz="1600" b="1" dirty="0">
                <a:solidFill>
                  <a:schemeClr val="tx1"/>
                </a:solidFill>
                <a:latin typeface="Calibri" charset="0"/>
              </a:rPr>
              <a:t>RCMED </a:t>
            </a:r>
            <a:r>
              <a:rPr lang="en-US" sz="1600" b="1" dirty="0" smtClean="0">
                <a:solidFill>
                  <a:schemeClr val="tx1"/>
                </a:solidFill>
                <a:latin typeface="Calibri" charset="0"/>
              </a:rPr>
              <a:t>Datasets:</a:t>
            </a:r>
            <a:r>
              <a:rPr lang="en-US" sz="1600" b="1" dirty="0" smtClean="0">
                <a:latin typeface="Calibri" charset="0"/>
              </a:rPr>
              <a:t> </a:t>
            </a:r>
            <a:r>
              <a:rPr lang="en-US" sz="1600" dirty="0" smtClean="0">
                <a:solidFill>
                  <a:srgbClr val="0000FF"/>
                </a:solidFill>
                <a:latin typeface="Calibri" charset="0"/>
              </a:rPr>
              <a:t>Satellite retrievals, Surface analysis, Reanalysis, Assimilations</a:t>
            </a:r>
          </a:p>
          <a:p>
            <a:pPr lvl="1" eaLnBrk="1" hangingPunct="1"/>
            <a:r>
              <a:rPr lang="en-US" sz="1400" dirty="0">
                <a:latin typeface="Calibri" charset="0"/>
              </a:rPr>
              <a:t>MODIS (satellite cloud fraction): [daily 2000 – 2010]</a:t>
            </a:r>
          </a:p>
          <a:p>
            <a:pPr lvl="1" eaLnBrk="1" hangingPunct="1"/>
            <a:r>
              <a:rPr lang="en-US" sz="1400" dirty="0">
                <a:latin typeface="Calibri" charset="0"/>
              </a:rPr>
              <a:t>TRMM (satellite precipitation): 3B42 [daily 1998– 2010]‏</a:t>
            </a:r>
          </a:p>
          <a:p>
            <a:pPr lvl="1" eaLnBrk="1" hangingPunct="1"/>
            <a:r>
              <a:rPr lang="en-US" sz="1400" dirty="0">
                <a:latin typeface="Calibri" charset="0"/>
              </a:rPr>
              <a:t>AIRS (satellite surface + T &amp; q profiles) [daily 2002 – 2010]</a:t>
            </a:r>
            <a:endParaRPr lang="en-US" sz="1400" dirty="0" smtClean="0">
              <a:latin typeface="Calibri" charset="0"/>
            </a:endParaRPr>
          </a:p>
          <a:p>
            <a:pPr lvl="1"/>
            <a:r>
              <a:rPr lang="en-US" sz="1400" dirty="0" smtClean="0">
                <a:latin typeface="Calibri" charset="0"/>
              </a:rPr>
              <a:t>CERES and GEWEX-SRB radiation – Surface and Top of the atmosphere</a:t>
            </a:r>
          </a:p>
          <a:p>
            <a:pPr lvl="1" eaLnBrk="1" hangingPunct="1"/>
            <a:r>
              <a:rPr lang="en-US" sz="1400" dirty="0" smtClean="0">
                <a:latin typeface="Calibri" charset="0"/>
              </a:rPr>
              <a:t>NCEP CPC </a:t>
            </a:r>
            <a:r>
              <a:rPr lang="en-US" sz="1400" dirty="0">
                <a:latin typeface="Calibri" charset="0"/>
              </a:rPr>
              <a:t>Rain Gauge</a:t>
            </a:r>
            <a:r>
              <a:rPr lang="en-US" sz="1400" dirty="0" smtClean="0">
                <a:latin typeface="Calibri" charset="0"/>
              </a:rPr>
              <a:t> analysis (</a:t>
            </a:r>
            <a:r>
              <a:rPr lang="en-US" sz="1400" dirty="0">
                <a:latin typeface="Calibri" charset="0"/>
              </a:rPr>
              <a:t>gridded precipitation): [daily 1948 – 2010]</a:t>
            </a:r>
          </a:p>
          <a:p>
            <a:pPr lvl="1" eaLnBrk="1" hangingPunct="1"/>
            <a:r>
              <a:rPr lang="en-US" sz="1400" dirty="0">
                <a:latin typeface="Calibri" charset="0"/>
              </a:rPr>
              <a:t>CRU TS </a:t>
            </a:r>
            <a:r>
              <a:rPr lang="en-US" sz="1400" dirty="0" smtClean="0">
                <a:latin typeface="Calibri" charset="0"/>
              </a:rPr>
              <a:t>3.1: </a:t>
            </a:r>
            <a:r>
              <a:rPr lang="en-US" sz="1400" dirty="0">
                <a:latin typeface="Calibri" charset="0"/>
              </a:rPr>
              <a:t>precipitation, </a:t>
            </a:r>
            <a:r>
              <a:rPr lang="en-US" sz="1400" dirty="0" err="1">
                <a:latin typeface="Calibri" charset="0"/>
              </a:rPr>
              <a:t>Tavg</a:t>
            </a:r>
            <a:r>
              <a:rPr lang="en-US" sz="1400" dirty="0">
                <a:latin typeface="Calibri" charset="0"/>
              </a:rPr>
              <a:t>, Tmax, Tmin [</a:t>
            </a:r>
            <a:r>
              <a:rPr lang="en-US" sz="1400" dirty="0" smtClean="0">
                <a:latin typeface="Calibri" charset="0"/>
              </a:rPr>
              <a:t>monthly means, </a:t>
            </a:r>
            <a:r>
              <a:rPr lang="en-US" sz="1400" dirty="0">
                <a:latin typeface="Calibri" charset="0"/>
              </a:rPr>
              <a:t>1901 – 2006</a:t>
            </a:r>
            <a:r>
              <a:rPr lang="en-US" sz="1400" dirty="0" smtClean="0">
                <a:latin typeface="Calibri" charset="0"/>
              </a:rPr>
              <a:t>]</a:t>
            </a:r>
          </a:p>
          <a:p>
            <a:pPr lvl="1"/>
            <a:r>
              <a:rPr lang="en-US" sz="1400" dirty="0" smtClean="0">
                <a:latin typeface="Calibri" charset="0"/>
              </a:rPr>
              <a:t>University of Delaware precipitation and temperature analysis</a:t>
            </a:r>
          </a:p>
          <a:p>
            <a:pPr lvl="1" eaLnBrk="1" hangingPunct="1"/>
            <a:r>
              <a:rPr lang="en-US" sz="1400" dirty="0">
                <a:latin typeface="Calibri" charset="0"/>
              </a:rPr>
              <a:t>Snow Water Equivalent over Sierra Nevada </a:t>
            </a:r>
            <a:r>
              <a:rPr lang="en-US" sz="1400" dirty="0" err="1">
                <a:latin typeface="Calibri" charset="0"/>
              </a:rPr>
              <a:t>Mts</a:t>
            </a:r>
            <a:r>
              <a:rPr lang="en-US" sz="1400" dirty="0">
                <a:latin typeface="Calibri" charset="0"/>
              </a:rPr>
              <a:t> [monthly 2000-2010]</a:t>
            </a:r>
          </a:p>
          <a:p>
            <a:pPr lvl="1" eaLnBrk="1" hangingPunct="1"/>
            <a:r>
              <a:rPr lang="en-US" sz="1400" dirty="0">
                <a:latin typeface="Calibri" charset="0"/>
              </a:rPr>
              <a:t>NASA MERRA Land Surface </a:t>
            </a:r>
            <a:r>
              <a:rPr lang="en-US" sz="1400" dirty="0" smtClean="0">
                <a:latin typeface="Calibri" charset="0"/>
              </a:rPr>
              <a:t>Assimilation &amp; pressure-level data </a:t>
            </a:r>
            <a:r>
              <a:rPr lang="en-US" sz="1400" dirty="0">
                <a:latin typeface="Calibri" charset="0"/>
              </a:rPr>
              <a:t>[daily, 1979-2011</a:t>
            </a:r>
            <a:r>
              <a:rPr lang="en-US" sz="1400" dirty="0" smtClean="0">
                <a:latin typeface="Calibri" charset="0"/>
              </a:rPr>
              <a:t>]</a:t>
            </a:r>
          </a:p>
          <a:p>
            <a:pPr lvl="1"/>
            <a:r>
              <a:rPr lang="en-US" sz="1400" dirty="0" smtClean="0">
                <a:latin typeface="Calibri" charset="0"/>
              </a:rPr>
              <a:t>ERA-Interim (reanalysis):  [daily 1989 – 2010]</a:t>
            </a:r>
          </a:p>
          <a:p>
            <a:pPr lvl="1"/>
            <a:r>
              <a:rPr lang="en-US" sz="1400" dirty="0" smtClean="0">
                <a:latin typeface="Calibri" charset="0"/>
              </a:rPr>
              <a:t>AVISO sea-level height [1992-2010]</a:t>
            </a:r>
          </a:p>
          <a:p>
            <a:pPr lvl="1" eaLnBrk="1" hangingPunct="1"/>
            <a:r>
              <a:rPr lang="en-US" sz="1600" dirty="0" smtClean="0">
                <a:latin typeface="Calibri" charset="0"/>
              </a:rPr>
              <a:t>(</a:t>
            </a:r>
            <a:r>
              <a:rPr lang="en-US" sz="1600" i="1" dirty="0" smtClean="0">
                <a:solidFill>
                  <a:srgbClr val="0000FF"/>
                </a:solidFill>
                <a:latin typeface="Calibri" charset="0"/>
              </a:rPr>
              <a:t>In progress</a:t>
            </a:r>
            <a:r>
              <a:rPr lang="en-US" sz="1600" dirty="0" smtClean="0">
                <a:latin typeface="Calibri" charset="0"/>
              </a:rPr>
              <a:t>)</a:t>
            </a:r>
            <a:r>
              <a:rPr lang="en-US" sz="1400" dirty="0" smtClean="0">
                <a:latin typeface="Calibri" charset="0"/>
              </a:rPr>
              <a:t> </a:t>
            </a:r>
            <a:r>
              <a:rPr lang="en-US" sz="1400" dirty="0">
                <a:latin typeface="Calibri" charset="0"/>
              </a:rPr>
              <a:t>CloudSat atmospheric ice and liquid, Satellite-based snow (Himalayas), ISCCP cloud fraction,</a:t>
            </a:r>
            <a:r>
              <a:rPr lang="en-US" sz="1400" dirty="0" smtClean="0">
                <a:latin typeface="Calibri" charset="0"/>
              </a:rPr>
              <a:t> Fine</a:t>
            </a:r>
            <a:r>
              <a:rPr lang="en-US" sz="1400" dirty="0">
                <a:latin typeface="Calibri" charset="0"/>
              </a:rPr>
              <a:t>-scale SST, etc.</a:t>
            </a:r>
          </a:p>
          <a:p>
            <a:pPr marL="45720" indent="0" eaLnBrk="1" hangingPunct="1">
              <a:buNone/>
            </a:pPr>
            <a:r>
              <a:rPr lang="en-US" sz="1600" b="1" dirty="0">
                <a:latin typeface="Calibri" charset="0"/>
              </a:rPr>
              <a:t>RCMET Metrics:</a:t>
            </a:r>
          </a:p>
          <a:p>
            <a:pPr lvl="1" eaLnBrk="1" hangingPunct="1"/>
            <a:r>
              <a:rPr lang="en-US" sz="1400" dirty="0">
                <a:latin typeface="Calibri" charset="0"/>
              </a:rPr>
              <a:t>Bias (e.g. seasonal means or variance)</a:t>
            </a:r>
          </a:p>
          <a:p>
            <a:pPr lvl="1" eaLnBrk="1" hangingPunct="1"/>
            <a:r>
              <a:rPr lang="en-US" sz="1400" dirty="0">
                <a:latin typeface="Calibri" charset="0"/>
              </a:rPr>
              <a:t>RMS error (e.g. </a:t>
            </a:r>
            <a:r>
              <a:rPr lang="en-US" sz="1400" dirty="0" err="1">
                <a:latin typeface="Calibri" charset="0"/>
              </a:rPr>
              <a:t>interannual</a:t>
            </a:r>
            <a:r>
              <a:rPr lang="en-US" sz="1400" dirty="0">
                <a:latin typeface="Calibri" charset="0"/>
              </a:rPr>
              <a:t> variability)</a:t>
            </a:r>
          </a:p>
          <a:p>
            <a:pPr lvl="1" eaLnBrk="1" hangingPunct="1"/>
            <a:r>
              <a:rPr lang="en-US" sz="1400" dirty="0">
                <a:latin typeface="Calibri" charset="0"/>
              </a:rPr>
              <a:t>Anomaly Correlation  (spatial patterns of variability)</a:t>
            </a:r>
          </a:p>
          <a:p>
            <a:pPr lvl="1" eaLnBrk="1" hangingPunct="1"/>
            <a:r>
              <a:rPr lang="en-US" sz="1400" dirty="0">
                <a:latin typeface="Calibri" charset="0"/>
              </a:rPr>
              <a:t>PDFs (likelihoods, extremes and their changes)</a:t>
            </a:r>
          </a:p>
          <a:p>
            <a:pPr lvl="1" eaLnBrk="1" hangingPunct="1"/>
            <a:r>
              <a:rPr lang="en-US" sz="1400" dirty="0">
                <a:latin typeface="Calibri" charset="0"/>
              </a:rPr>
              <a:t>Taylor Plots &amp; Portrait Diagrams (overall model performance)</a:t>
            </a:r>
          </a:p>
          <a:p>
            <a:pPr lvl="1" eaLnBrk="1" hangingPunct="1"/>
            <a:r>
              <a:rPr lang="en-US" sz="1400" dirty="0">
                <a:latin typeface="Calibri" charset="0"/>
              </a:rPr>
              <a:t>Statistical Tests</a:t>
            </a:r>
          </a:p>
          <a:p>
            <a:pPr lvl="1" eaLnBrk="1" hangingPunct="1"/>
            <a:r>
              <a:rPr lang="en-US" sz="1400" dirty="0">
                <a:latin typeface="Calibri" charset="0"/>
              </a:rPr>
              <a:t>User-defined regions (e.g. water shed, desert, sea, political)</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663" y="475486"/>
            <a:ext cx="1104900" cy="1149350"/>
          </a:xfrm>
          <a:prstGeom prst="rect">
            <a:avLst/>
          </a:prstGeom>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150" y="3010724"/>
            <a:ext cx="1176338" cy="881062"/>
          </a:xfrm>
          <a:prstGeom prst="rect">
            <a:avLst/>
          </a:prstGeom>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663" y="4188649"/>
            <a:ext cx="1104900" cy="1492250"/>
          </a:xfrm>
          <a:prstGeom prst="rect">
            <a:avLst/>
          </a:prstGeom>
          <a:effectLst>
            <a:outerShdw blurRad="50800" dist="38100" dir="2700000" algn="tl" rotWithShape="0">
              <a:srgbClr val="000000">
                <a:alpha val="43000"/>
              </a:srgbClr>
            </a:outerShdw>
          </a:effectLst>
        </p:spPr>
      </p:pic>
      <p:pic>
        <p:nvPicPr>
          <p:cNvPr id="21513"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125" y="1921699"/>
            <a:ext cx="13239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6"/>
          <p:cNvSpPr txBox="1">
            <a:spLocks/>
          </p:cNvSpPr>
          <p:nvPr/>
        </p:nvSpPr>
        <p:spPr>
          <a:xfrm>
            <a:off x="1197884" y="6485317"/>
            <a:ext cx="6250621" cy="372683"/>
          </a:xfrm>
          <a:prstGeom prst="rect">
            <a:avLst/>
          </a:prstGeom>
          <a:solidFill>
            <a:schemeClr val="bg1"/>
          </a:solidFill>
          <a:ln w="19050">
            <a:solidFill>
              <a:schemeClr val="tx1"/>
            </a:solidFill>
          </a:ln>
        </p:spPr>
        <p:txBody>
          <a:bodyPr>
            <a:noAutofit/>
          </a:bodyPr>
          <a:lstStyle/>
          <a:p>
            <a:pPr marL="342900" marR="0" lvl="0" indent="-342900" algn="l" defTabSz="914400" rtl="0" eaLnBrk="1" fontAlgn="auto" latinLnBrk="0" hangingPunct="1">
              <a:lnSpc>
                <a:spcPct val="100000"/>
              </a:lnSpc>
              <a:spcBef>
                <a:spcPts val="0"/>
              </a:spcBef>
              <a:spcAft>
                <a:spcPts val="0"/>
              </a:spcAft>
              <a:buClrTx/>
              <a:buSzPct val="130000"/>
              <a:buFont typeface="Arial"/>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Datasets and</a:t>
            </a:r>
            <a:r>
              <a:rPr kumimoji="0" lang="en-US" sz="2000" b="0" i="0" u="none" strike="noStrike" kern="1200" cap="none" spc="0" normalizeH="0" noProof="0" dirty="0" smtClean="0">
                <a:ln>
                  <a:noFill/>
                </a:ln>
                <a:solidFill>
                  <a:schemeClr val="tx2"/>
                </a:solidFill>
                <a:effectLst/>
                <a:uLnTx/>
                <a:uFillTx/>
                <a:latin typeface="+mn-lt"/>
                <a:ea typeface="+mn-ea"/>
                <a:cs typeface="+mn-cs"/>
              </a:rPr>
              <a:t> </a:t>
            </a:r>
            <a:r>
              <a:rPr lang="en-US" sz="2000" dirty="0" smtClean="0">
                <a:solidFill>
                  <a:schemeClr val="tx2"/>
                </a:solidFill>
              </a:rPr>
              <a:t>metrics are continuously updated.</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6">
                  <a:lumMod val="75000"/>
                </a:schemeClr>
              </a:buClr>
              <a:buSzPct val="130000"/>
              <a:buFont typeface="Georgia" pitchFamily="18" charset="0"/>
              <a:buNone/>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6">
                  <a:lumMod val="75000"/>
                </a:schemeClr>
              </a:buClr>
              <a:buSzPct val="130000"/>
              <a:buFont typeface="Georgia" pitchFamily="18" charset="0"/>
              <a:buNone/>
              <a:tabLst/>
              <a:defRPr/>
            </a:pPr>
            <a:endParaRPr kumimoji="0" lang="en-US" sz="20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8196325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159766" y="1053523"/>
            <a:ext cx="4437541" cy="5704276"/>
            <a:chOff x="1372366" y="1011299"/>
            <a:chExt cx="4437541" cy="5704276"/>
          </a:xfrm>
        </p:grpSpPr>
        <p:pic>
          <p:nvPicPr>
            <p:cNvPr id="6" name="Picture 5" descr="topoSAsia.ai"/>
            <p:cNvPicPr>
              <a:picLocks noChangeAspect="1"/>
            </p:cNvPicPr>
            <p:nvPr/>
          </p:nvPicPr>
          <p:blipFill>
            <a:blip r:embed="rId2"/>
            <a:srcRect l="17647" t="35000" r="17647" b="36364"/>
            <a:stretch>
              <a:fillRect/>
            </a:stretch>
          </p:blipFill>
          <p:spPr>
            <a:xfrm>
              <a:off x="1372366" y="1011299"/>
              <a:ext cx="4437541" cy="2541495"/>
            </a:xfrm>
            <a:prstGeom prst="rect">
              <a:avLst/>
            </a:prstGeom>
          </p:spPr>
        </p:pic>
        <p:pic>
          <p:nvPicPr>
            <p:cNvPr id="7" name="Picture 6" descr="topoIndiaRgn.ai"/>
            <p:cNvPicPr>
              <a:picLocks noChangeAspect="1"/>
            </p:cNvPicPr>
            <p:nvPr/>
          </p:nvPicPr>
          <p:blipFill>
            <a:blip r:embed="rId3"/>
            <a:srcRect l="17647" t="30000" r="17647" b="30000"/>
            <a:stretch>
              <a:fillRect/>
            </a:stretch>
          </p:blipFill>
          <p:spPr>
            <a:xfrm>
              <a:off x="2318007" y="3972375"/>
              <a:ext cx="3428960" cy="2743200"/>
            </a:xfrm>
            <a:prstGeom prst="rect">
              <a:avLst/>
            </a:prstGeom>
          </p:spPr>
        </p:pic>
        <p:cxnSp>
          <p:nvCxnSpPr>
            <p:cNvPr id="8" name="Straight Arrow Connector 7"/>
            <p:cNvCxnSpPr/>
            <p:nvPr/>
          </p:nvCxnSpPr>
          <p:spPr>
            <a:xfrm rot="5400000">
              <a:off x="2064112" y="2902177"/>
              <a:ext cx="1324100" cy="816309"/>
            </a:xfrm>
            <a:prstGeom prst="straightConnector1">
              <a:avLst/>
            </a:prstGeom>
            <a:ln w="12700">
              <a:solidFill>
                <a:srgbClr val="FF66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6200000" flipH="1">
              <a:off x="4294110" y="2876006"/>
              <a:ext cx="1324092" cy="868645"/>
            </a:xfrm>
            <a:prstGeom prst="straightConnector1">
              <a:avLst/>
            </a:prstGeom>
            <a:ln w="12700">
              <a:solidFill>
                <a:srgbClr val="FF66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440528" y="3762943"/>
              <a:ext cx="1306518" cy="276999"/>
            </a:xfrm>
            <a:prstGeom prst="rect">
              <a:avLst/>
            </a:prstGeom>
            <a:noFill/>
          </p:spPr>
          <p:txBody>
            <a:bodyPr wrap="none" rtlCol="0">
              <a:spAutoFit/>
            </a:bodyPr>
            <a:lstStyle/>
            <a:p>
              <a:r>
                <a:rPr lang="en-US" sz="1200" dirty="0" smtClean="0"/>
                <a:t>Indian subdomain</a:t>
              </a:r>
              <a:endParaRPr lang="en-US" sz="1200" dirty="0"/>
            </a:p>
          </p:txBody>
        </p:sp>
      </p:grpSp>
      <p:sp>
        <p:nvSpPr>
          <p:cNvPr id="11" name="Title 10"/>
          <p:cNvSpPr>
            <a:spLocks noGrp="1"/>
          </p:cNvSpPr>
          <p:nvPr>
            <p:ph type="title"/>
          </p:nvPr>
        </p:nvSpPr>
        <p:spPr>
          <a:xfrm>
            <a:off x="0" y="0"/>
            <a:ext cx="9144000" cy="400150"/>
          </a:xfrm>
        </p:spPr>
        <p:txBody>
          <a:bodyPr>
            <a:noAutofit/>
          </a:bodyPr>
          <a:lstStyle/>
          <a:p>
            <a:pPr algn="ctr"/>
            <a:r>
              <a:rPr lang="en-US" sz="2400" dirty="0" smtClean="0"/>
              <a:t>Domain and the Model Terrain:</a:t>
            </a:r>
            <a:endParaRPr lang="en-US" sz="2400" dirty="0"/>
          </a:p>
        </p:txBody>
      </p:sp>
      <p:sp>
        <p:nvSpPr>
          <p:cNvPr id="13" name="Content Placeholder 2"/>
          <p:cNvSpPr txBox="1">
            <a:spLocks/>
          </p:cNvSpPr>
          <p:nvPr/>
        </p:nvSpPr>
        <p:spPr>
          <a:xfrm>
            <a:off x="278343" y="368726"/>
            <a:ext cx="8686800" cy="57171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800" dirty="0" smtClean="0">
                <a:latin typeface="+mj-lt"/>
              </a:rPr>
              <a:t>Model precipitation is evaluated over the Indian subcontinent part of the CORDEX-South Asia simulation domain using Regional Climate Model Evaluation System (RCMES).</a:t>
            </a:r>
          </a:p>
          <a:p>
            <a:endParaRPr lang="en-US" sz="1800" dirty="0" smtClean="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0"/>
            <a:ext cx="9144000" cy="368244"/>
          </a:xfrm>
        </p:spPr>
        <p:txBody>
          <a:bodyPr>
            <a:normAutofit/>
          </a:bodyPr>
          <a:lstStyle/>
          <a:p>
            <a:pPr algn="ctr"/>
            <a:r>
              <a:rPr lang="en-US" sz="2000" dirty="0" smtClean="0"/>
              <a:t>Observed Annual-mean Precipitation</a:t>
            </a:r>
            <a:endParaRPr lang="en-US" sz="2000" dirty="0"/>
          </a:p>
        </p:txBody>
      </p:sp>
      <p:sp>
        <p:nvSpPr>
          <p:cNvPr id="8" name="Content Placeholder 2"/>
          <p:cNvSpPr txBox="1">
            <a:spLocks/>
          </p:cNvSpPr>
          <p:nvPr/>
        </p:nvSpPr>
        <p:spPr>
          <a:xfrm>
            <a:off x="362857" y="4767913"/>
            <a:ext cx="8529859" cy="2008447"/>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1946" dirty="0" smtClean="0">
                <a:latin typeface="+mj-lt"/>
              </a:rPr>
              <a:t>Observational data are the key information for model evaluation.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1946" dirty="0" smtClean="0">
                <a:latin typeface="+mj-lt"/>
              </a:rPr>
              <a:t>Wide variations amongst datasets, </a:t>
            </a:r>
            <a:r>
              <a:rPr lang="en-US" sz="1946" i="1" dirty="0" smtClean="0">
                <a:latin typeface="+mj-lt"/>
              </a:rPr>
              <a:t>especially in the regions of complex terrain</a:t>
            </a:r>
            <a:r>
              <a:rPr lang="en-US" sz="1946" dirty="0" smtClean="0">
                <a:latin typeface="+mj-lt"/>
              </a:rPr>
              <a:t>:</a:t>
            </a:r>
          </a:p>
          <a:p>
            <a:pPr marL="731520" lvl="1" indent="-274320" defTabSz="914400">
              <a:spcBef>
                <a:spcPct val="20000"/>
              </a:spcBef>
              <a:buClr>
                <a:schemeClr val="accent3"/>
              </a:buClr>
              <a:buSzPct val="95000"/>
              <a:buFont typeface="Wingdings 2"/>
              <a:buChar char=""/>
              <a:defRPr/>
            </a:pPr>
            <a:r>
              <a:rPr lang="en-US" sz="1730" dirty="0" smtClean="0">
                <a:latin typeface="+mj-lt"/>
              </a:rPr>
              <a:t>northern India, Nepal, Bhutan, Tibetan Plateau, west coast of India (facing the Arabian Sea).</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1946" dirty="0" smtClean="0">
                <a:latin typeface="+mj-lt"/>
              </a:rPr>
              <a:t>The large disagreement amongst these observation data may originate from:</a:t>
            </a:r>
          </a:p>
          <a:p>
            <a:pPr marL="731520" lvl="1" indent="-274320" defTabSz="914400">
              <a:spcBef>
                <a:spcPct val="20000"/>
              </a:spcBef>
              <a:buClr>
                <a:schemeClr val="accent3"/>
              </a:buClr>
              <a:buSzPct val="95000"/>
              <a:buFont typeface="Wingdings 2"/>
              <a:buChar char=""/>
              <a:defRPr/>
            </a:pPr>
            <a:r>
              <a:rPr lang="en-US" sz="1730" dirty="0" smtClean="0">
                <a:latin typeface="+mj-lt"/>
              </a:rPr>
              <a:t>the lack of observation stations in the northern mountain region</a:t>
            </a:r>
          </a:p>
          <a:p>
            <a:pPr marL="731520" lvl="1" indent="-274320" defTabSz="914400">
              <a:spcBef>
                <a:spcPct val="20000"/>
              </a:spcBef>
              <a:buClr>
                <a:schemeClr val="accent3"/>
              </a:buClr>
              <a:buSzPct val="95000"/>
              <a:buFont typeface="Wingdings 2"/>
              <a:buChar char=""/>
              <a:defRPr/>
            </a:pPr>
            <a:r>
              <a:rPr lang="en-US" sz="1730" dirty="0" smtClean="0">
                <a:latin typeface="+mj-lt"/>
              </a:rPr>
              <a:t>coarse horizontal resolution (GPCP)</a:t>
            </a:r>
            <a:endParaRPr kumimoji="0" lang="en-US" sz="173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b="0" i="0" u="none" strike="noStrike" kern="1200" cap="none" spc="0" normalizeH="0" baseline="0" noProof="0" dirty="0">
              <a:ln>
                <a:noFill/>
              </a:ln>
              <a:solidFill>
                <a:schemeClr val="tx1"/>
              </a:solidFill>
              <a:effectLst/>
              <a:uLnTx/>
              <a:uFillTx/>
              <a:latin typeface="+mj-lt"/>
              <a:ea typeface="+mn-ea"/>
              <a:cs typeface="+mn-cs"/>
            </a:endParaRPr>
          </a:p>
        </p:txBody>
      </p:sp>
      <p:grpSp>
        <p:nvGrpSpPr>
          <p:cNvPr id="18" name="Group 17"/>
          <p:cNvGrpSpPr/>
          <p:nvPr/>
        </p:nvGrpSpPr>
        <p:grpSpPr>
          <a:xfrm>
            <a:off x="677124" y="424513"/>
            <a:ext cx="7595208" cy="4343400"/>
            <a:chOff x="417924" y="424513"/>
            <a:chExt cx="7595208" cy="4343400"/>
          </a:xfrm>
        </p:grpSpPr>
        <p:sp>
          <p:nvSpPr>
            <p:cNvPr id="14" name="TextBox 13"/>
            <p:cNvSpPr txBox="1"/>
            <p:nvPr/>
          </p:nvSpPr>
          <p:spPr>
            <a:xfrm>
              <a:off x="1898014" y="668860"/>
              <a:ext cx="1621733" cy="276999"/>
            </a:xfrm>
            <a:prstGeom prst="rect">
              <a:avLst/>
            </a:prstGeom>
            <a:noFill/>
          </p:spPr>
          <p:txBody>
            <a:bodyPr wrap="none" rtlCol="0">
              <a:spAutoFit/>
            </a:bodyPr>
            <a:lstStyle/>
            <a:p>
              <a:r>
                <a:rPr lang="en-US" sz="1200" b="1" dirty="0" smtClean="0">
                  <a:solidFill>
                    <a:schemeClr val="bg1"/>
                  </a:solidFill>
                  <a:latin typeface="+mj-lt"/>
                </a:rPr>
                <a:t>Observation Ensemble</a:t>
              </a:r>
              <a:endParaRPr lang="en-US" sz="1200" b="1" dirty="0">
                <a:solidFill>
                  <a:schemeClr val="bg1"/>
                </a:solidFill>
                <a:latin typeface="+mj-lt"/>
              </a:endParaRPr>
            </a:p>
          </p:txBody>
        </p:sp>
        <p:pic>
          <p:nvPicPr>
            <p:cNvPr id="10" name="Picture 9" descr="annual_pr_4OBS.png"/>
            <p:cNvPicPr>
              <a:picLocks noChangeAspect="1"/>
            </p:cNvPicPr>
            <p:nvPr/>
          </p:nvPicPr>
          <p:blipFill>
            <a:blip r:embed="rId2"/>
            <a:srcRect t="4683"/>
            <a:stretch>
              <a:fillRect/>
            </a:stretch>
          </p:blipFill>
          <p:spPr>
            <a:xfrm>
              <a:off x="417924" y="794370"/>
              <a:ext cx="3475590" cy="3200400"/>
            </a:xfrm>
            <a:prstGeom prst="rect">
              <a:avLst/>
            </a:prstGeom>
          </p:spPr>
        </p:pic>
        <p:grpSp>
          <p:nvGrpSpPr>
            <p:cNvPr id="9" name="Group 8"/>
            <p:cNvGrpSpPr/>
            <p:nvPr/>
          </p:nvGrpSpPr>
          <p:grpSpPr>
            <a:xfrm>
              <a:off x="3893514" y="424513"/>
              <a:ext cx="4119618" cy="4343400"/>
              <a:chOff x="3893514" y="533365"/>
              <a:chExt cx="4119618" cy="4343400"/>
            </a:xfrm>
          </p:grpSpPr>
          <p:pic>
            <p:nvPicPr>
              <p:cNvPr id="13" name="Picture 12" descr="annual_pr_BIAS4obs_MEAN.png"/>
              <p:cNvPicPr>
                <a:picLocks noChangeAspect="1"/>
              </p:cNvPicPr>
              <p:nvPr/>
            </p:nvPicPr>
            <p:blipFill>
              <a:blip r:embed="rId3"/>
              <a:stretch>
                <a:fillRect/>
              </a:stretch>
            </p:blipFill>
            <p:spPr>
              <a:xfrm>
                <a:off x="3893514" y="533365"/>
                <a:ext cx="4119618" cy="4343400"/>
              </a:xfrm>
              <a:prstGeom prst="rect">
                <a:avLst/>
              </a:prstGeom>
            </p:spPr>
          </p:pic>
          <p:sp>
            <p:nvSpPr>
              <p:cNvPr id="15" name="TextBox 14"/>
              <p:cNvSpPr txBox="1"/>
              <p:nvPr/>
            </p:nvSpPr>
            <p:spPr>
              <a:xfrm>
                <a:off x="4955822" y="4245429"/>
                <a:ext cx="2286954" cy="276999"/>
              </a:xfrm>
              <a:prstGeom prst="rect">
                <a:avLst/>
              </a:prstGeom>
              <a:noFill/>
            </p:spPr>
            <p:txBody>
              <a:bodyPr wrap="none" rtlCol="0">
                <a:spAutoFit/>
              </a:bodyPr>
              <a:lstStyle/>
              <a:p>
                <a:r>
                  <a:rPr lang="en-US" sz="1200" dirty="0" smtClean="0">
                    <a:latin typeface="+mj-lt"/>
                  </a:rPr>
                  <a:t>% of Observation ensemble mean</a:t>
                </a:r>
                <a:endParaRPr lang="en-US" sz="1200" dirty="0">
                  <a:latin typeface="+mj-lt"/>
                </a:endParaRPr>
              </a:p>
            </p:txBody>
          </p:sp>
        </p:grpSp>
        <p:sp>
          <p:nvSpPr>
            <p:cNvPr id="16" name="TextBox 15"/>
            <p:cNvSpPr txBox="1"/>
            <p:nvPr/>
          </p:nvSpPr>
          <p:spPr>
            <a:xfrm>
              <a:off x="2027608" y="3860115"/>
              <a:ext cx="804652" cy="276999"/>
            </a:xfrm>
            <a:prstGeom prst="rect">
              <a:avLst/>
            </a:prstGeom>
            <a:noFill/>
          </p:spPr>
          <p:txBody>
            <a:bodyPr wrap="none" rtlCol="0">
              <a:spAutoFit/>
            </a:bodyPr>
            <a:lstStyle/>
            <a:p>
              <a:r>
                <a:rPr lang="en-US" sz="1200" dirty="0" smtClean="0">
                  <a:latin typeface="+mj-lt"/>
                </a:rPr>
                <a:t>(mm/day)</a:t>
              </a:r>
              <a:endParaRPr lang="en-US" sz="1200" dirty="0">
                <a:latin typeface="+mj-lt"/>
              </a:endParaRPr>
            </a:p>
          </p:txBody>
        </p:sp>
        <p:sp>
          <p:nvSpPr>
            <p:cNvPr id="17" name="TextBox 16"/>
            <p:cNvSpPr txBox="1"/>
            <p:nvPr/>
          </p:nvSpPr>
          <p:spPr>
            <a:xfrm>
              <a:off x="1274391" y="547640"/>
              <a:ext cx="1980680" cy="276999"/>
            </a:xfrm>
            <a:prstGeom prst="rect">
              <a:avLst/>
            </a:prstGeom>
            <a:noFill/>
          </p:spPr>
          <p:txBody>
            <a:bodyPr wrap="none" rtlCol="0">
              <a:spAutoFit/>
            </a:bodyPr>
            <a:lstStyle/>
            <a:p>
              <a:r>
                <a:rPr lang="en-US" sz="1200" dirty="0" smtClean="0">
                  <a:latin typeface="+mj-lt"/>
                </a:rPr>
                <a:t>Observation ensemble mean</a:t>
              </a:r>
              <a:endParaRPr lang="en-US" sz="1200" dirty="0">
                <a:latin typeface="+mj-lt"/>
              </a:endParaRPr>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a:spLocks noGrp="1"/>
          </p:cNvSpPr>
          <p:nvPr>
            <p:ph type="title"/>
          </p:nvPr>
        </p:nvSpPr>
        <p:spPr>
          <a:xfrm>
            <a:off x="0" y="-1"/>
            <a:ext cx="9144000" cy="390072"/>
          </a:xfrm>
        </p:spPr>
        <p:txBody>
          <a:bodyPr>
            <a:normAutofit/>
          </a:bodyPr>
          <a:lstStyle/>
          <a:p>
            <a:pPr algn="ctr"/>
            <a:r>
              <a:rPr lang="en-US" sz="2000" dirty="0" smtClean="0"/>
              <a:t>Spatial Variability of the Observed Annual-mean Precipitation</a:t>
            </a:r>
            <a:endParaRPr lang="en-US" sz="2000" dirty="0"/>
          </a:p>
        </p:txBody>
      </p:sp>
      <p:grpSp>
        <p:nvGrpSpPr>
          <p:cNvPr id="18" name="Group 17"/>
          <p:cNvGrpSpPr>
            <a:grpSpLocks noChangeAspect="1"/>
          </p:cNvGrpSpPr>
          <p:nvPr/>
        </p:nvGrpSpPr>
        <p:grpSpPr>
          <a:xfrm>
            <a:off x="197172" y="933064"/>
            <a:ext cx="5230495" cy="4754880"/>
            <a:chOff x="1028833" y="896257"/>
            <a:chExt cx="4828632" cy="4389559"/>
          </a:xfrm>
        </p:grpSpPr>
        <p:pic>
          <p:nvPicPr>
            <p:cNvPr id="15" name="Picture 14" descr="taylor_space_annual-pr_4obs.png"/>
            <p:cNvPicPr>
              <a:picLocks noChangeAspect="1"/>
            </p:cNvPicPr>
            <p:nvPr/>
          </p:nvPicPr>
          <p:blipFill>
            <a:blip r:embed="rId2"/>
            <a:srcRect l="17498"/>
            <a:stretch>
              <a:fillRect/>
            </a:stretch>
          </p:blipFill>
          <p:spPr>
            <a:xfrm>
              <a:off x="1028833" y="896257"/>
              <a:ext cx="4828632" cy="4389559"/>
            </a:xfrm>
            <a:prstGeom prst="rect">
              <a:avLst/>
            </a:prstGeom>
          </p:spPr>
        </p:pic>
        <p:cxnSp>
          <p:nvCxnSpPr>
            <p:cNvPr id="21" name="Straight Connector 20"/>
            <p:cNvCxnSpPr/>
            <p:nvPr/>
          </p:nvCxnSpPr>
          <p:spPr>
            <a:xfrm flipV="1">
              <a:off x="1298013" y="3628800"/>
              <a:ext cx="3273987" cy="1176374"/>
            </a:xfrm>
            <a:prstGeom prst="line">
              <a:avLst/>
            </a:prstGeom>
            <a:ln w="6350">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298013" y="4008960"/>
              <a:ext cx="3393322" cy="796215"/>
            </a:xfrm>
            <a:prstGeom prst="line">
              <a:avLst/>
            </a:prstGeom>
            <a:ln w="6350">
              <a:solidFill>
                <a:srgbClr val="0000FF"/>
              </a:solidFill>
              <a:prstDash val="dash"/>
            </a:ln>
          </p:spPr>
          <p:style>
            <a:lnRef idx="2">
              <a:schemeClr val="accent1"/>
            </a:lnRef>
            <a:fillRef idx="0">
              <a:schemeClr val="accent1"/>
            </a:fillRef>
            <a:effectRef idx="1">
              <a:schemeClr val="accent1"/>
            </a:effectRef>
            <a:fontRef idx="minor">
              <a:schemeClr val="tx1"/>
            </a:fontRef>
          </p:style>
        </p:cxnSp>
      </p:grpSp>
      <p:sp>
        <p:nvSpPr>
          <p:cNvPr id="22" name="Content Placeholder 2"/>
          <p:cNvSpPr txBox="1">
            <a:spLocks/>
          </p:cNvSpPr>
          <p:nvPr/>
        </p:nvSpPr>
        <p:spPr>
          <a:xfrm>
            <a:off x="5411168" y="1049060"/>
            <a:ext cx="3578618" cy="502486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Uncertainties in the observed spatial variability of the annual-mean precipitation due to different observation datasets are examined using the Taylor diagram.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Compared against the ensemble of the four observation datasets:</a:t>
            </a:r>
          </a:p>
          <a:p>
            <a:pPr marL="731520" lvl="1" indent="-274320" defTabSz="914400">
              <a:spcBef>
                <a:spcPct val="20000"/>
              </a:spcBef>
              <a:buClr>
                <a:schemeClr val="accent3"/>
              </a:buClr>
              <a:buSzPct val="95000"/>
              <a:buFont typeface="Wingdings 2"/>
              <a:buChar char=""/>
              <a:defRPr/>
            </a:pPr>
            <a:r>
              <a:rPr lang="en-US" sz="1600" dirty="0" smtClean="0">
                <a:latin typeface="+mj-lt"/>
              </a:rPr>
              <a:t>Magnitude of the spatial variability of individual datasets is similar (1.15-1.2)</a:t>
            </a:r>
          </a:p>
          <a:p>
            <a:pPr marL="731520" lvl="1" indent="-274320" defTabSz="914400">
              <a:spcBef>
                <a:spcPct val="20000"/>
              </a:spcBef>
              <a:buClr>
                <a:schemeClr val="accent3"/>
              </a:buClr>
              <a:buSzPct val="95000"/>
              <a:buFont typeface="Wingdings 2"/>
              <a:buChar char=""/>
              <a:defRPr/>
            </a:pPr>
            <a:r>
              <a:rPr lang="en-US" sz="1600" dirty="0" smtClean="0">
                <a:latin typeface="+mj-lt"/>
              </a:rPr>
              <a:t>The pattern correlation with the observation ensemble ranges 0.95 - 0.97</a:t>
            </a:r>
          </a:p>
          <a:p>
            <a:pPr marL="731520" lvl="1" indent="-274320" defTabSz="914400">
              <a:spcBef>
                <a:spcPct val="20000"/>
              </a:spcBef>
              <a:buClr>
                <a:schemeClr val="accent3"/>
              </a:buClr>
              <a:buSzPct val="95000"/>
              <a:buFont typeface="Wingdings 2"/>
              <a:buChar char=""/>
              <a:defRPr/>
            </a:pPr>
            <a:r>
              <a:rPr lang="en-US" sz="1600" dirty="0" smtClean="0">
                <a:latin typeface="+mj-lt"/>
              </a:rPr>
              <a:t>UDEL data are the most noticeable outlier among the four observations.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a:spLocks noGrp="1"/>
          </p:cNvSpPr>
          <p:nvPr>
            <p:ph type="title"/>
          </p:nvPr>
        </p:nvSpPr>
        <p:spPr>
          <a:xfrm>
            <a:off x="0" y="0"/>
            <a:ext cx="9144000" cy="302400"/>
          </a:xfrm>
        </p:spPr>
        <p:txBody>
          <a:bodyPr>
            <a:normAutofit fontScale="90000"/>
          </a:bodyPr>
          <a:lstStyle/>
          <a:p>
            <a:pPr algn="ctr"/>
            <a:r>
              <a:rPr lang="en-US" sz="2000" dirty="0" smtClean="0"/>
              <a:t>Observed Precipitation Annual Cycle: Northern Mountains</a:t>
            </a:r>
            <a:endParaRPr lang="en-US" sz="2000" dirty="0"/>
          </a:p>
        </p:txBody>
      </p:sp>
      <p:grpSp>
        <p:nvGrpSpPr>
          <p:cNvPr id="27" name="Group 26"/>
          <p:cNvGrpSpPr/>
          <p:nvPr/>
        </p:nvGrpSpPr>
        <p:grpSpPr>
          <a:xfrm>
            <a:off x="7035554" y="440224"/>
            <a:ext cx="2103909" cy="1828800"/>
            <a:chOff x="1120345" y="481680"/>
            <a:chExt cx="2103909" cy="1828800"/>
          </a:xfrm>
        </p:grpSpPr>
        <p:pic>
          <p:nvPicPr>
            <p:cNvPr id="4" name="Picture 3" descr="mapIndiaSbrgn.ai"/>
            <p:cNvPicPr>
              <a:picLocks noChangeAspect="1"/>
            </p:cNvPicPr>
            <p:nvPr/>
          </p:nvPicPr>
          <p:blipFill>
            <a:blip r:embed="rId2"/>
            <a:srcRect l="11765" t="24545" r="11765" b="24091"/>
            <a:stretch>
              <a:fillRect/>
            </a:stretch>
          </p:blipFill>
          <p:spPr>
            <a:xfrm>
              <a:off x="1120345" y="481680"/>
              <a:ext cx="2103909" cy="1828800"/>
            </a:xfrm>
            <a:prstGeom prst="rect">
              <a:avLst/>
            </a:prstGeom>
          </p:spPr>
        </p:pic>
        <p:sp>
          <p:nvSpPr>
            <p:cNvPr id="8" name="Rectangle 7"/>
            <p:cNvSpPr/>
            <p:nvPr/>
          </p:nvSpPr>
          <p:spPr>
            <a:xfrm>
              <a:off x="2641592" y="1106109"/>
              <a:ext cx="153619" cy="80467"/>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9" name="TextBox 18"/>
            <p:cNvSpPr txBox="1"/>
            <p:nvPr/>
          </p:nvSpPr>
          <p:spPr>
            <a:xfrm>
              <a:off x="2524083" y="1018287"/>
              <a:ext cx="366638" cy="230832"/>
            </a:xfrm>
            <a:prstGeom prst="rect">
              <a:avLst/>
            </a:prstGeom>
            <a:noFill/>
          </p:spPr>
          <p:txBody>
            <a:bodyPr wrap="none" rtlCol="0">
              <a:spAutoFit/>
            </a:bodyPr>
            <a:lstStyle/>
            <a:p>
              <a:r>
                <a:rPr lang="en-US" sz="900" b="1" dirty="0" smtClean="0">
                  <a:latin typeface="+mj-lt"/>
                </a:rPr>
                <a:t>R06</a:t>
              </a:r>
              <a:endParaRPr lang="en-US" sz="900" b="1" dirty="0">
                <a:latin typeface="+mj-lt"/>
              </a:endParaRPr>
            </a:p>
          </p:txBody>
        </p:sp>
        <p:sp>
          <p:nvSpPr>
            <p:cNvPr id="5" name="Rectangle 4"/>
            <p:cNvSpPr/>
            <p:nvPr/>
          </p:nvSpPr>
          <p:spPr>
            <a:xfrm>
              <a:off x="1895495" y="745164"/>
              <a:ext cx="176696" cy="10601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mj-lt"/>
              </a:endParaRPr>
            </a:p>
          </p:txBody>
        </p:sp>
        <p:sp>
          <p:nvSpPr>
            <p:cNvPr id="6" name="Rectangle 5"/>
            <p:cNvSpPr/>
            <p:nvPr/>
          </p:nvSpPr>
          <p:spPr>
            <a:xfrm>
              <a:off x="2277524" y="1027878"/>
              <a:ext cx="146304" cy="7315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2433312" y="1083755"/>
              <a:ext cx="175565" cy="7315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 name="TextBox 13"/>
            <p:cNvSpPr txBox="1"/>
            <p:nvPr/>
          </p:nvSpPr>
          <p:spPr>
            <a:xfrm>
              <a:off x="1804153" y="666738"/>
              <a:ext cx="364328" cy="230832"/>
            </a:xfrm>
            <a:prstGeom prst="rect">
              <a:avLst/>
            </a:prstGeom>
            <a:noFill/>
          </p:spPr>
          <p:txBody>
            <a:bodyPr wrap="none" rtlCol="0">
              <a:spAutoFit/>
            </a:bodyPr>
            <a:lstStyle/>
            <a:p>
              <a:r>
                <a:rPr lang="en-US" sz="900" b="1" dirty="0" smtClean="0">
                  <a:solidFill>
                    <a:srgbClr val="000000"/>
                  </a:solidFill>
                  <a:latin typeface="+mj-lt"/>
                </a:rPr>
                <a:t>R01</a:t>
              </a:r>
              <a:endParaRPr lang="en-US" sz="900" b="1" dirty="0">
                <a:solidFill>
                  <a:srgbClr val="000000"/>
                </a:solidFill>
                <a:latin typeface="+mj-lt"/>
              </a:endParaRPr>
            </a:p>
          </p:txBody>
        </p:sp>
        <p:sp>
          <p:nvSpPr>
            <p:cNvPr id="15" name="TextBox 14"/>
            <p:cNvSpPr txBox="1"/>
            <p:nvPr/>
          </p:nvSpPr>
          <p:spPr>
            <a:xfrm>
              <a:off x="2168481" y="942096"/>
              <a:ext cx="366638" cy="230832"/>
            </a:xfrm>
            <a:prstGeom prst="rect">
              <a:avLst/>
            </a:prstGeom>
            <a:noFill/>
          </p:spPr>
          <p:txBody>
            <a:bodyPr wrap="none" rtlCol="0">
              <a:spAutoFit/>
            </a:bodyPr>
            <a:lstStyle/>
            <a:p>
              <a:r>
                <a:rPr lang="en-US" sz="900" b="1" dirty="0" smtClean="0">
                  <a:latin typeface="+mj-lt"/>
                </a:rPr>
                <a:t>R04</a:t>
              </a:r>
              <a:endParaRPr lang="en-US" sz="900" b="1" dirty="0">
                <a:latin typeface="+mj-lt"/>
              </a:endParaRPr>
            </a:p>
          </p:txBody>
        </p:sp>
        <p:sp>
          <p:nvSpPr>
            <p:cNvPr id="18" name="TextBox 17"/>
            <p:cNvSpPr txBox="1"/>
            <p:nvPr/>
          </p:nvSpPr>
          <p:spPr>
            <a:xfrm>
              <a:off x="2337815" y="992892"/>
              <a:ext cx="366638" cy="230832"/>
            </a:xfrm>
            <a:prstGeom prst="rect">
              <a:avLst/>
            </a:prstGeom>
            <a:noFill/>
          </p:spPr>
          <p:txBody>
            <a:bodyPr wrap="none" rtlCol="0">
              <a:spAutoFit/>
            </a:bodyPr>
            <a:lstStyle/>
            <a:p>
              <a:r>
                <a:rPr lang="en-US" sz="900" b="1" dirty="0" smtClean="0">
                  <a:latin typeface="+mj-lt"/>
                </a:rPr>
                <a:t>R05</a:t>
              </a:r>
              <a:endParaRPr lang="en-US" sz="900" b="1" dirty="0">
                <a:latin typeface="+mj-lt"/>
              </a:endParaRPr>
            </a:p>
          </p:txBody>
        </p:sp>
      </p:grpSp>
      <p:grpSp>
        <p:nvGrpSpPr>
          <p:cNvPr id="35" name="Group 34"/>
          <p:cNvGrpSpPr/>
          <p:nvPr/>
        </p:nvGrpSpPr>
        <p:grpSpPr>
          <a:xfrm>
            <a:off x="24797" y="416708"/>
            <a:ext cx="7039190" cy="5495456"/>
            <a:chOff x="1279" y="440224"/>
            <a:chExt cx="7039190" cy="5495456"/>
          </a:xfrm>
        </p:grpSpPr>
        <p:pic>
          <p:nvPicPr>
            <p:cNvPr id="34" name="Picture 33" descr="annCyc_pr_R06.png"/>
            <p:cNvPicPr>
              <a:picLocks noChangeAspect="1"/>
            </p:cNvPicPr>
            <p:nvPr/>
          </p:nvPicPr>
          <p:blipFill>
            <a:blip r:embed="rId3"/>
            <a:srcRect l="6249" t="8332" r="8749" b="3333"/>
            <a:stretch>
              <a:fillRect/>
            </a:stretch>
          </p:blipFill>
          <p:spPr>
            <a:xfrm>
              <a:off x="3520874" y="3183424"/>
              <a:ext cx="3519595" cy="2743200"/>
            </a:xfrm>
            <a:prstGeom prst="rect">
              <a:avLst/>
            </a:prstGeom>
          </p:spPr>
        </p:pic>
        <p:pic>
          <p:nvPicPr>
            <p:cNvPr id="33" name="Picture 32" descr="annCyc_pr_R05.png"/>
            <p:cNvPicPr>
              <a:picLocks noChangeAspect="1"/>
            </p:cNvPicPr>
            <p:nvPr/>
          </p:nvPicPr>
          <p:blipFill>
            <a:blip r:embed="rId4"/>
            <a:srcRect l="6249" t="8332" r="8749" b="3333"/>
            <a:stretch>
              <a:fillRect/>
            </a:stretch>
          </p:blipFill>
          <p:spPr>
            <a:xfrm>
              <a:off x="1279" y="3192480"/>
              <a:ext cx="3519595" cy="2743200"/>
            </a:xfrm>
            <a:prstGeom prst="rect">
              <a:avLst/>
            </a:prstGeom>
          </p:spPr>
        </p:pic>
        <p:pic>
          <p:nvPicPr>
            <p:cNvPr id="31" name="Picture 30" descr="annCyc_pr_R04.png"/>
            <p:cNvPicPr>
              <a:picLocks noChangeAspect="1"/>
            </p:cNvPicPr>
            <p:nvPr/>
          </p:nvPicPr>
          <p:blipFill>
            <a:blip r:embed="rId5"/>
            <a:srcRect l="6249" t="8332" r="8749" b="3333"/>
            <a:stretch>
              <a:fillRect/>
            </a:stretch>
          </p:blipFill>
          <p:spPr>
            <a:xfrm>
              <a:off x="3520873" y="448448"/>
              <a:ext cx="3519595" cy="2743200"/>
            </a:xfrm>
            <a:prstGeom prst="rect">
              <a:avLst/>
            </a:prstGeom>
          </p:spPr>
        </p:pic>
        <p:pic>
          <p:nvPicPr>
            <p:cNvPr id="24" name="Picture 23" descr="annCyc_pr_R01.png"/>
            <p:cNvPicPr>
              <a:picLocks noChangeAspect="1"/>
            </p:cNvPicPr>
            <p:nvPr/>
          </p:nvPicPr>
          <p:blipFill>
            <a:blip r:embed="rId6"/>
            <a:srcRect l="6249" t="8332" r="8749" b="3333"/>
            <a:stretch>
              <a:fillRect/>
            </a:stretch>
          </p:blipFill>
          <p:spPr>
            <a:xfrm>
              <a:off x="1279" y="440224"/>
              <a:ext cx="3519594" cy="2743200"/>
            </a:xfrm>
            <a:prstGeom prst="rect">
              <a:avLst/>
            </a:prstGeom>
          </p:spPr>
        </p:pic>
        <p:sp>
          <p:nvSpPr>
            <p:cNvPr id="29" name="TextBox 28"/>
            <p:cNvSpPr txBox="1"/>
            <p:nvPr/>
          </p:nvSpPr>
          <p:spPr>
            <a:xfrm>
              <a:off x="307327" y="494227"/>
              <a:ext cx="471154" cy="304699"/>
            </a:xfrm>
            <a:prstGeom prst="rect">
              <a:avLst/>
            </a:prstGeom>
            <a:noFill/>
          </p:spPr>
          <p:txBody>
            <a:bodyPr wrap="none" rtlCol="0">
              <a:spAutoFit/>
            </a:bodyPr>
            <a:lstStyle/>
            <a:p>
              <a:r>
                <a:rPr lang="en-US" sz="1200" dirty="0" smtClean="0">
                  <a:latin typeface="+mj-lt"/>
                </a:rPr>
                <a:t>R01</a:t>
              </a:r>
              <a:endParaRPr lang="en-US" sz="1200" dirty="0">
                <a:latin typeface="+mj-lt"/>
              </a:endParaRPr>
            </a:p>
          </p:txBody>
        </p:sp>
        <p:sp>
          <p:nvSpPr>
            <p:cNvPr id="37" name="TextBox 36"/>
            <p:cNvSpPr txBox="1"/>
            <p:nvPr/>
          </p:nvSpPr>
          <p:spPr>
            <a:xfrm>
              <a:off x="3819378" y="494227"/>
              <a:ext cx="471154" cy="304699"/>
            </a:xfrm>
            <a:prstGeom prst="rect">
              <a:avLst/>
            </a:prstGeom>
            <a:noFill/>
          </p:spPr>
          <p:txBody>
            <a:bodyPr wrap="none" rtlCol="0">
              <a:spAutoFit/>
            </a:bodyPr>
            <a:lstStyle/>
            <a:p>
              <a:r>
                <a:rPr lang="en-US" sz="1200" dirty="0" smtClean="0">
                  <a:latin typeface="+mj-lt"/>
                </a:rPr>
                <a:t>R04</a:t>
              </a:r>
              <a:endParaRPr lang="en-US" sz="1200" dirty="0">
                <a:latin typeface="+mj-lt"/>
              </a:endParaRPr>
            </a:p>
          </p:txBody>
        </p:sp>
        <p:sp>
          <p:nvSpPr>
            <p:cNvPr id="40" name="TextBox 39"/>
            <p:cNvSpPr txBox="1"/>
            <p:nvPr/>
          </p:nvSpPr>
          <p:spPr>
            <a:xfrm>
              <a:off x="300945" y="3231064"/>
              <a:ext cx="466637" cy="304699"/>
            </a:xfrm>
            <a:prstGeom prst="rect">
              <a:avLst/>
            </a:prstGeom>
            <a:noFill/>
          </p:spPr>
          <p:txBody>
            <a:bodyPr wrap="none" rtlCol="0">
              <a:spAutoFit/>
            </a:bodyPr>
            <a:lstStyle/>
            <a:p>
              <a:r>
                <a:rPr lang="en-US" sz="1200" dirty="0" smtClean="0">
                  <a:latin typeface="+mj-lt"/>
                </a:rPr>
                <a:t>R05</a:t>
              </a:r>
              <a:endParaRPr lang="en-US" sz="1200" dirty="0">
                <a:latin typeface="+mj-lt"/>
              </a:endParaRPr>
            </a:p>
          </p:txBody>
        </p:sp>
        <p:sp>
          <p:nvSpPr>
            <p:cNvPr id="43" name="TextBox 42"/>
            <p:cNvSpPr txBox="1"/>
            <p:nvPr/>
          </p:nvSpPr>
          <p:spPr>
            <a:xfrm>
              <a:off x="3823895" y="3239288"/>
              <a:ext cx="466637" cy="304699"/>
            </a:xfrm>
            <a:prstGeom prst="rect">
              <a:avLst/>
            </a:prstGeom>
            <a:noFill/>
          </p:spPr>
          <p:txBody>
            <a:bodyPr wrap="none" rtlCol="0">
              <a:spAutoFit/>
            </a:bodyPr>
            <a:lstStyle/>
            <a:p>
              <a:r>
                <a:rPr lang="en-US" sz="1200" dirty="0" smtClean="0">
                  <a:latin typeface="+mj-lt"/>
                </a:rPr>
                <a:t>R06</a:t>
              </a:r>
              <a:endParaRPr lang="en-US" sz="1200" dirty="0">
                <a:latin typeface="+mj-lt"/>
              </a:endParaRPr>
            </a:p>
          </p:txBody>
        </p:sp>
      </p:grpSp>
      <p:sp>
        <p:nvSpPr>
          <p:cNvPr id="61" name="Content Placeholder 2"/>
          <p:cNvSpPr txBox="1">
            <a:spLocks/>
          </p:cNvSpPr>
          <p:nvPr/>
        </p:nvSpPr>
        <p:spPr>
          <a:xfrm>
            <a:off x="300945" y="5935680"/>
            <a:ext cx="8641103" cy="721383"/>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Huge inter-dataset variations in the observed precipitation annual cycle over the northern mountain regions, especially the southern slope of the Hindu Kush Mountains.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a:spLocks noGrp="1"/>
          </p:cNvSpPr>
          <p:nvPr>
            <p:ph type="title"/>
          </p:nvPr>
        </p:nvSpPr>
        <p:spPr>
          <a:xfrm>
            <a:off x="0" y="0"/>
            <a:ext cx="9144000" cy="416624"/>
          </a:xfrm>
        </p:spPr>
        <p:txBody>
          <a:bodyPr>
            <a:normAutofit/>
          </a:bodyPr>
          <a:lstStyle/>
          <a:p>
            <a:pPr algn="ctr"/>
            <a:r>
              <a:rPr lang="en-US" sz="2000" dirty="0" smtClean="0"/>
              <a:t>Precipitation Annual Cycles: Northern Plains</a:t>
            </a:r>
            <a:endParaRPr lang="en-US" sz="2000" dirty="0"/>
          </a:p>
        </p:txBody>
      </p:sp>
      <p:grpSp>
        <p:nvGrpSpPr>
          <p:cNvPr id="40" name="Group 39"/>
          <p:cNvGrpSpPr/>
          <p:nvPr/>
        </p:nvGrpSpPr>
        <p:grpSpPr>
          <a:xfrm>
            <a:off x="93333" y="779263"/>
            <a:ext cx="2103909" cy="1828800"/>
            <a:chOff x="182468" y="695739"/>
            <a:chExt cx="2103909" cy="1828800"/>
          </a:xfrm>
        </p:grpSpPr>
        <p:pic>
          <p:nvPicPr>
            <p:cNvPr id="4" name="Picture 3" descr="mapIndiaSbrgn.ai"/>
            <p:cNvPicPr>
              <a:picLocks noChangeAspect="1"/>
            </p:cNvPicPr>
            <p:nvPr/>
          </p:nvPicPr>
          <p:blipFill>
            <a:blip r:embed="rId2"/>
            <a:srcRect l="11765" t="24545" r="11765" b="24091"/>
            <a:stretch>
              <a:fillRect/>
            </a:stretch>
          </p:blipFill>
          <p:spPr>
            <a:xfrm>
              <a:off x="182468" y="695739"/>
              <a:ext cx="2103909" cy="1828800"/>
            </a:xfrm>
            <a:prstGeom prst="rect">
              <a:avLst/>
            </a:prstGeom>
          </p:spPr>
        </p:pic>
        <p:sp>
          <p:nvSpPr>
            <p:cNvPr id="6" name="Rectangle 5"/>
            <p:cNvSpPr/>
            <p:nvPr/>
          </p:nvSpPr>
          <p:spPr>
            <a:xfrm>
              <a:off x="1234392" y="1402766"/>
              <a:ext cx="329184" cy="10972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283327" y="1552559"/>
              <a:ext cx="201168" cy="10972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8" name="TextBox 17"/>
            <p:cNvSpPr txBox="1"/>
            <p:nvPr/>
          </p:nvSpPr>
          <p:spPr>
            <a:xfrm>
              <a:off x="1217459" y="1330194"/>
              <a:ext cx="366638" cy="230832"/>
            </a:xfrm>
            <a:prstGeom prst="rect">
              <a:avLst/>
            </a:prstGeom>
            <a:noFill/>
          </p:spPr>
          <p:txBody>
            <a:bodyPr wrap="none" rtlCol="0">
              <a:spAutoFit/>
            </a:bodyPr>
            <a:lstStyle/>
            <a:p>
              <a:r>
                <a:rPr lang="en-US" sz="900" b="1" dirty="0" smtClean="0">
                  <a:latin typeface="+mj-lt"/>
                </a:rPr>
                <a:t>R07</a:t>
              </a:r>
              <a:endParaRPr lang="en-US" sz="900" b="1" dirty="0">
                <a:latin typeface="+mj-lt"/>
              </a:endParaRPr>
            </a:p>
          </p:txBody>
        </p:sp>
        <p:sp>
          <p:nvSpPr>
            <p:cNvPr id="19" name="TextBox 18"/>
            <p:cNvSpPr txBox="1"/>
            <p:nvPr/>
          </p:nvSpPr>
          <p:spPr>
            <a:xfrm>
              <a:off x="1196938" y="1495560"/>
              <a:ext cx="366638" cy="230832"/>
            </a:xfrm>
            <a:prstGeom prst="rect">
              <a:avLst/>
            </a:prstGeom>
            <a:noFill/>
          </p:spPr>
          <p:txBody>
            <a:bodyPr wrap="none" rtlCol="0">
              <a:spAutoFit/>
            </a:bodyPr>
            <a:lstStyle/>
            <a:p>
              <a:r>
                <a:rPr lang="en-US" sz="900" b="1" dirty="0" smtClean="0">
                  <a:latin typeface="+mj-lt"/>
                </a:rPr>
                <a:t>R08</a:t>
              </a:r>
              <a:endParaRPr lang="en-US" sz="900" b="1" dirty="0">
                <a:latin typeface="+mj-lt"/>
              </a:endParaRPr>
            </a:p>
          </p:txBody>
        </p:sp>
        <p:sp>
          <p:nvSpPr>
            <p:cNvPr id="25" name="Rectangle 24"/>
            <p:cNvSpPr/>
            <p:nvPr/>
          </p:nvSpPr>
          <p:spPr>
            <a:xfrm>
              <a:off x="983245" y="1219091"/>
              <a:ext cx="146304" cy="24688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mj-lt"/>
              </a:endParaRPr>
            </a:p>
          </p:txBody>
        </p:sp>
        <p:sp>
          <p:nvSpPr>
            <p:cNvPr id="15" name="TextBox 14"/>
            <p:cNvSpPr txBox="1"/>
            <p:nvPr/>
          </p:nvSpPr>
          <p:spPr>
            <a:xfrm>
              <a:off x="867755" y="1235153"/>
              <a:ext cx="366638" cy="230832"/>
            </a:xfrm>
            <a:prstGeom prst="rect">
              <a:avLst/>
            </a:prstGeom>
            <a:noFill/>
          </p:spPr>
          <p:txBody>
            <a:bodyPr wrap="none" rtlCol="0">
              <a:spAutoFit/>
            </a:bodyPr>
            <a:lstStyle/>
            <a:p>
              <a:r>
                <a:rPr lang="en-US" sz="900" b="1" dirty="0" smtClean="0">
                  <a:latin typeface="+mj-lt"/>
                </a:rPr>
                <a:t>R03</a:t>
              </a:r>
              <a:endParaRPr lang="en-US" sz="900" b="1" dirty="0">
                <a:latin typeface="+mj-lt"/>
              </a:endParaRPr>
            </a:p>
          </p:txBody>
        </p:sp>
      </p:grpSp>
      <p:grpSp>
        <p:nvGrpSpPr>
          <p:cNvPr id="28" name="Group 27"/>
          <p:cNvGrpSpPr/>
          <p:nvPr/>
        </p:nvGrpSpPr>
        <p:grpSpPr>
          <a:xfrm>
            <a:off x="2134864" y="729985"/>
            <a:ext cx="7009136" cy="5686249"/>
            <a:chOff x="2134864" y="729985"/>
            <a:chExt cx="7009136" cy="5686249"/>
          </a:xfrm>
        </p:grpSpPr>
        <p:pic>
          <p:nvPicPr>
            <p:cNvPr id="23" name="Picture 22" descr="annCyc_pr_R08.png"/>
            <p:cNvPicPr>
              <a:picLocks noChangeAspect="1"/>
            </p:cNvPicPr>
            <p:nvPr/>
          </p:nvPicPr>
          <p:blipFill>
            <a:blip r:embed="rId3"/>
            <a:srcRect l="6249" t="8332" r="8749" b="3333"/>
            <a:stretch>
              <a:fillRect/>
            </a:stretch>
          </p:blipFill>
          <p:spPr>
            <a:xfrm>
              <a:off x="5624405" y="3673034"/>
              <a:ext cx="3519595" cy="2743200"/>
            </a:xfrm>
            <a:prstGeom prst="rect">
              <a:avLst/>
            </a:prstGeom>
          </p:spPr>
        </p:pic>
        <p:pic>
          <p:nvPicPr>
            <p:cNvPr id="21" name="Picture 20" descr="annCyc_pr_R07.png"/>
            <p:cNvPicPr>
              <a:picLocks noChangeAspect="1"/>
            </p:cNvPicPr>
            <p:nvPr/>
          </p:nvPicPr>
          <p:blipFill>
            <a:blip r:embed="rId4"/>
            <a:srcRect l="6249" t="8332" r="8749" b="3333"/>
            <a:stretch>
              <a:fillRect/>
            </a:stretch>
          </p:blipFill>
          <p:spPr>
            <a:xfrm>
              <a:off x="5624405" y="729985"/>
              <a:ext cx="3519595" cy="2743200"/>
            </a:xfrm>
            <a:prstGeom prst="rect">
              <a:avLst/>
            </a:prstGeom>
          </p:spPr>
        </p:pic>
        <p:pic>
          <p:nvPicPr>
            <p:cNvPr id="20" name="Picture 19" descr="annCyc_pr_R03.png"/>
            <p:cNvPicPr>
              <a:picLocks noChangeAspect="1"/>
            </p:cNvPicPr>
            <p:nvPr/>
          </p:nvPicPr>
          <p:blipFill>
            <a:blip r:embed="rId5"/>
            <a:srcRect l="6249" t="8332" r="8749" b="3333"/>
            <a:stretch>
              <a:fillRect/>
            </a:stretch>
          </p:blipFill>
          <p:spPr>
            <a:xfrm>
              <a:off x="2134864" y="729985"/>
              <a:ext cx="3519595" cy="2743200"/>
            </a:xfrm>
            <a:prstGeom prst="rect">
              <a:avLst/>
            </a:prstGeom>
          </p:spPr>
        </p:pic>
        <p:sp>
          <p:nvSpPr>
            <p:cNvPr id="27" name="TextBox 26"/>
            <p:cNvSpPr txBox="1"/>
            <p:nvPr/>
          </p:nvSpPr>
          <p:spPr>
            <a:xfrm>
              <a:off x="2396915" y="779263"/>
              <a:ext cx="314103" cy="203133"/>
            </a:xfrm>
            <a:prstGeom prst="rect">
              <a:avLst/>
            </a:prstGeom>
            <a:noFill/>
          </p:spPr>
          <p:txBody>
            <a:bodyPr wrap="none" rtlCol="0">
              <a:spAutoFit/>
            </a:bodyPr>
            <a:lstStyle/>
            <a:p>
              <a:r>
                <a:rPr lang="en-US" sz="1200" dirty="0" smtClean="0">
                  <a:latin typeface="+mj-lt"/>
                </a:rPr>
                <a:t>R03</a:t>
              </a:r>
              <a:endParaRPr lang="en-US" sz="1200" dirty="0">
                <a:latin typeface="+mj-lt"/>
              </a:endParaRPr>
            </a:p>
          </p:txBody>
        </p:sp>
        <p:sp>
          <p:nvSpPr>
            <p:cNvPr id="31" name="TextBox 30"/>
            <p:cNvSpPr txBox="1"/>
            <p:nvPr/>
          </p:nvSpPr>
          <p:spPr>
            <a:xfrm>
              <a:off x="5888428" y="779263"/>
              <a:ext cx="314103" cy="203133"/>
            </a:xfrm>
            <a:prstGeom prst="rect">
              <a:avLst/>
            </a:prstGeom>
            <a:noFill/>
          </p:spPr>
          <p:txBody>
            <a:bodyPr wrap="none" rtlCol="0">
              <a:spAutoFit/>
            </a:bodyPr>
            <a:lstStyle/>
            <a:p>
              <a:r>
                <a:rPr lang="en-US" sz="1200" dirty="0" smtClean="0">
                  <a:latin typeface="+mj-lt"/>
                </a:rPr>
                <a:t>R07</a:t>
              </a:r>
              <a:endParaRPr lang="en-US" sz="1200" dirty="0">
                <a:latin typeface="+mj-lt"/>
              </a:endParaRPr>
            </a:p>
          </p:txBody>
        </p:sp>
        <p:sp>
          <p:nvSpPr>
            <p:cNvPr id="34" name="TextBox 33"/>
            <p:cNvSpPr txBox="1"/>
            <p:nvPr/>
          </p:nvSpPr>
          <p:spPr>
            <a:xfrm>
              <a:off x="5893651" y="3720066"/>
              <a:ext cx="314103" cy="203133"/>
            </a:xfrm>
            <a:prstGeom prst="rect">
              <a:avLst/>
            </a:prstGeom>
            <a:noFill/>
          </p:spPr>
          <p:txBody>
            <a:bodyPr wrap="none" rtlCol="0">
              <a:spAutoFit/>
            </a:bodyPr>
            <a:lstStyle/>
            <a:p>
              <a:r>
                <a:rPr lang="en-US" sz="1200" dirty="0" smtClean="0">
                  <a:latin typeface="+mj-lt"/>
                </a:rPr>
                <a:t>R08</a:t>
              </a:r>
              <a:endParaRPr lang="en-US" sz="1200" dirty="0">
                <a:latin typeface="+mj-lt"/>
              </a:endParaRPr>
            </a:p>
          </p:txBody>
        </p:sp>
      </p:grpSp>
      <p:sp>
        <p:nvSpPr>
          <p:cNvPr id="41" name="Content Placeholder 2"/>
          <p:cNvSpPr txBox="1">
            <a:spLocks/>
          </p:cNvSpPr>
          <p:nvPr/>
        </p:nvSpPr>
        <p:spPr>
          <a:xfrm>
            <a:off x="240388" y="3774601"/>
            <a:ext cx="5165616" cy="1837993"/>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Observations are much more consistent over the northern plains regions compared to the northern mountain regions.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800" dirty="0" smtClean="0">
              <a:latin typeface="+mj-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mj-lt"/>
              </a:rPr>
              <a:t>Still, their exist noticeable differences in the observed precipitation amongst datasets.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a:spLocks noGrp="1"/>
          </p:cNvSpPr>
          <p:nvPr>
            <p:ph type="title"/>
          </p:nvPr>
        </p:nvSpPr>
        <p:spPr>
          <a:xfrm>
            <a:off x="0" y="0"/>
            <a:ext cx="9144000" cy="416624"/>
          </a:xfrm>
        </p:spPr>
        <p:txBody>
          <a:bodyPr>
            <a:normAutofit/>
          </a:bodyPr>
          <a:lstStyle/>
          <a:p>
            <a:pPr algn="ctr"/>
            <a:r>
              <a:rPr lang="en-US" sz="2000" dirty="0" smtClean="0"/>
              <a:t>Observed Precipitation Annual Cycle: Southern India</a:t>
            </a:r>
            <a:endParaRPr lang="en-US" sz="2000" dirty="0"/>
          </a:p>
        </p:txBody>
      </p:sp>
      <p:grpSp>
        <p:nvGrpSpPr>
          <p:cNvPr id="38" name="Group 37"/>
          <p:cNvGrpSpPr/>
          <p:nvPr/>
        </p:nvGrpSpPr>
        <p:grpSpPr>
          <a:xfrm>
            <a:off x="613488" y="956501"/>
            <a:ext cx="2103909" cy="1828800"/>
            <a:chOff x="504968" y="416624"/>
            <a:chExt cx="2103909" cy="1828800"/>
          </a:xfrm>
        </p:grpSpPr>
        <p:pic>
          <p:nvPicPr>
            <p:cNvPr id="4" name="Picture 3" descr="mapIndiaSbrgn.ai"/>
            <p:cNvPicPr>
              <a:picLocks noChangeAspect="1"/>
            </p:cNvPicPr>
            <p:nvPr/>
          </p:nvPicPr>
          <p:blipFill>
            <a:blip r:embed="rId2"/>
            <a:srcRect l="11765" t="24545" r="11765" b="24091"/>
            <a:stretch>
              <a:fillRect/>
            </a:stretch>
          </p:blipFill>
          <p:spPr>
            <a:xfrm>
              <a:off x="504968" y="416624"/>
              <a:ext cx="2103909" cy="1828800"/>
            </a:xfrm>
            <a:prstGeom prst="rect">
              <a:avLst/>
            </a:prstGeom>
          </p:spPr>
        </p:pic>
        <p:sp>
          <p:nvSpPr>
            <p:cNvPr id="48" name="Rectangle 47"/>
            <p:cNvSpPr/>
            <p:nvPr/>
          </p:nvSpPr>
          <p:spPr>
            <a:xfrm>
              <a:off x="1347302" y="1664005"/>
              <a:ext cx="128016" cy="16459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mj-lt"/>
              </a:endParaRPr>
            </a:p>
          </p:txBody>
        </p:sp>
        <p:sp>
          <p:nvSpPr>
            <p:cNvPr id="47" name="Rectangle 46"/>
            <p:cNvSpPr/>
            <p:nvPr/>
          </p:nvSpPr>
          <p:spPr>
            <a:xfrm>
              <a:off x="1252991" y="1398140"/>
              <a:ext cx="201168" cy="18288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latin typeface="+mj-lt"/>
              </a:endParaRPr>
            </a:p>
          </p:txBody>
        </p:sp>
        <p:sp>
          <p:nvSpPr>
            <p:cNvPr id="45" name="TextBox 44"/>
            <p:cNvSpPr txBox="1"/>
            <p:nvPr/>
          </p:nvSpPr>
          <p:spPr>
            <a:xfrm>
              <a:off x="1161267" y="1381810"/>
              <a:ext cx="366638" cy="230832"/>
            </a:xfrm>
            <a:prstGeom prst="rect">
              <a:avLst/>
            </a:prstGeom>
            <a:noFill/>
          </p:spPr>
          <p:txBody>
            <a:bodyPr wrap="none" rtlCol="0">
              <a:spAutoFit/>
            </a:bodyPr>
            <a:lstStyle/>
            <a:p>
              <a:r>
                <a:rPr lang="en-US" sz="900" b="1" dirty="0" smtClean="0">
                  <a:solidFill>
                    <a:srgbClr val="000000"/>
                  </a:solidFill>
                  <a:latin typeface="+mj-lt"/>
                </a:rPr>
                <a:t>R09</a:t>
              </a:r>
              <a:endParaRPr lang="en-US" sz="900" b="1" dirty="0">
                <a:solidFill>
                  <a:srgbClr val="000000"/>
                </a:solidFill>
                <a:latin typeface="+mj-lt"/>
              </a:endParaRPr>
            </a:p>
          </p:txBody>
        </p:sp>
        <p:sp>
          <p:nvSpPr>
            <p:cNvPr id="46" name="TextBox 45"/>
            <p:cNvSpPr txBox="1"/>
            <p:nvPr/>
          </p:nvSpPr>
          <p:spPr>
            <a:xfrm>
              <a:off x="1239189" y="1612642"/>
              <a:ext cx="366638" cy="230832"/>
            </a:xfrm>
            <a:prstGeom prst="rect">
              <a:avLst/>
            </a:prstGeom>
            <a:noFill/>
          </p:spPr>
          <p:txBody>
            <a:bodyPr wrap="none" rtlCol="0">
              <a:spAutoFit/>
            </a:bodyPr>
            <a:lstStyle/>
            <a:p>
              <a:r>
                <a:rPr lang="en-US" sz="900" b="1" dirty="0" smtClean="0">
                  <a:latin typeface="+mj-lt"/>
                </a:rPr>
                <a:t>R10</a:t>
              </a:r>
              <a:endParaRPr lang="en-US" sz="900" b="1" dirty="0">
                <a:latin typeface="+mj-lt"/>
              </a:endParaRPr>
            </a:p>
          </p:txBody>
        </p:sp>
      </p:grpSp>
      <p:grpSp>
        <p:nvGrpSpPr>
          <p:cNvPr id="17" name="Group 16"/>
          <p:cNvGrpSpPr/>
          <p:nvPr/>
        </p:nvGrpSpPr>
        <p:grpSpPr>
          <a:xfrm>
            <a:off x="289323" y="3906684"/>
            <a:ext cx="7282528" cy="2743200"/>
            <a:chOff x="559780" y="3695040"/>
            <a:chExt cx="7282528" cy="2743200"/>
          </a:xfrm>
        </p:grpSpPr>
        <p:pic>
          <p:nvPicPr>
            <p:cNvPr id="16" name="Picture 15" descr="annCyc_pr_R10.png"/>
            <p:cNvPicPr>
              <a:picLocks noChangeAspect="1"/>
            </p:cNvPicPr>
            <p:nvPr/>
          </p:nvPicPr>
          <p:blipFill>
            <a:blip r:embed="rId3"/>
            <a:srcRect l="6249" t="8332" r="8749" b="3333"/>
            <a:stretch>
              <a:fillRect/>
            </a:stretch>
          </p:blipFill>
          <p:spPr>
            <a:xfrm>
              <a:off x="4322713" y="3695040"/>
              <a:ext cx="3519595" cy="2743200"/>
            </a:xfrm>
            <a:prstGeom prst="rect">
              <a:avLst/>
            </a:prstGeom>
          </p:spPr>
        </p:pic>
        <p:pic>
          <p:nvPicPr>
            <p:cNvPr id="15" name="Picture 14" descr="annCyc_pr_R09.png"/>
            <p:cNvPicPr>
              <a:picLocks noChangeAspect="1"/>
            </p:cNvPicPr>
            <p:nvPr/>
          </p:nvPicPr>
          <p:blipFill>
            <a:blip r:embed="rId4"/>
            <a:srcRect l="6249" t="8332" r="8749" b="3333"/>
            <a:stretch>
              <a:fillRect/>
            </a:stretch>
          </p:blipFill>
          <p:spPr>
            <a:xfrm>
              <a:off x="559780" y="3695040"/>
              <a:ext cx="3519595" cy="2743200"/>
            </a:xfrm>
            <a:prstGeom prst="rect">
              <a:avLst/>
            </a:prstGeom>
          </p:spPr>
        </p:pic>
        <p:sp>
          <p:nvSpPr>
            <p:cNvPr id="56" name="TextBox 55"/>
            <p:cNvSpPr txBox="1"/>
            <p:nvPr/>
          </p:nvSpPr>
          <p:spPr>
            <a:xfrm>
              <a:off x="3666717" y="3755764"/>
              <a:ext cx="314103" cy="203133"/>
            </a:xfrm>
            <a:prstGeom prst="rect">
              <a:avLst/>
            </a:prstGeom>
            <a:noFill/>
          </p:spPr>
          <p:txBody>
            <a:bodyPr wrap="none" rtlCol="0">
              <a:spAutoFit/>
            </a:bodyPr>
            <a:lstStyle/>
            <a:p>
              <a:r>
                <a:rPr lang="en-US" sz="1200" dirty="0" smtClean="0">
                  <a:latin typeface="+mj-lt"/>
                </a:rPr>
                <a:t>R09</a:t>
              </a:r>
              <a:endParaRPr lang="en-US" sz="1200" dirty="0">
                <a:latin typeface="+mj-lt"/>
              </a:endParaRPr>
            </a:p>
          </p:txBody>
        </p:sp>
        <p:sp>
          <p:nvSpPr>
            <p:cNvPr id="59" name="TextBox 58"/>
            <p:cNvSpPr txBox="1"/>
            <p:nvPr/>
          </p:nvSpPr>
          <p:spPr>
            <a:xfrm>
              <a:off x="7363381" y="3752470"/>
              <a:ext cx="424215" cy="276999"/>
            </a:xfrm>
            <a:prstGeom prst="rect">
              <a:avLst/>
            </a:prstGeom>
            <a:noFill/>
          </p:spPr>
          <p:txBody>
            <a:bodyPr wrap="none" rtlCol="0">
              <a:spAutoFit/>
            </a:bodyPr>
            <a:lstStyle/>
            <a:p>
              <a:r>
                <a:rPr lang="en-US" sz="1200" dirty="0" smtClean="0">
                  <a:latin typeface="+mj-lt"/>
                </a:rPr>
                <a:t>R10</a:t>
              </a:r>
              <a:endParaRPr lang="en-US" sz="1200" dirty="0">
                <a:latin typeface="+mj-lt"/>
              </a:endParaRPr>
            </a:p>
          </p:txBody>
        </p:sp>
      </p:grpSp>
      <p:sp>
        <p:nvSpPr>
          <p:cNvPr id="61" name="Content Placeholder 2"/>
          <p:cNvSpPr txBox="1">
            <a:spLocks/>
          </p:cNvSpPr>
          <p:nvPr/>
        </p:nvSpPr>
        <p:spPr>
          <a:xfrm>
            <a:off x="2989328" y="863999"/>
            <a:ext cx="5788573" cy="2831041"/>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1946" dirty="0" smtClean="0">
                <a:latin typeface="+mj-lt"/>
              </a:rPr>
              <a:t>Inter-dataset variations in the observed precipitation  annual cycle is also large, although not as large as over the northern mountain regions.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865" dirty="0" smtClean="0">
              <a:latin typeface="+mj-lt"/>
            </a:endParaRPr>
          </a:p>
          <a:p>
            <a:pPr marL="274320" lvl="0" indent="-274320" defTabSz="914400">
              <a:spcBef>
                <a:spcPct val="20000"/>
              </a:spcBef>
              <a:buClr>
                <a:schemeClr val="accent3"/>
              </a:buClr>
              <a:buSzPct val="95000"/>
              <a:buFont typeface="Wingdings 2"/>
              <a:buChar char=""/>
              <a:defRPr/>
            </a:pPr>
            <a:r>
              <a:rPr lang="en-US" sz="1946" dirty="0" smtClean="0">
                <a:latin typeface="+mj-lt"/>
              </a:rPr>
              <a:t>The most noticeable inter-observation variation occurs in the early (June - Aug) monsoon season over the southwestern coastal mountain regions (R10).</a:t>
            </a:r>
          </a:p>
          <a:p>
            <a:pPr marL="731520" lvl="1" indent="-274320" defTabSz="914400">
              <a:spcBef>
                <a:spcPct val="20000"/>
              </a:spcBef>
              <a:buClr>
                <a:schemeClr val="accent3"/>
              </a:buClr>
              <a:buSzPct val="95000"/>
              <a:buFont typeface="Wingdings 2"/>
              <a:buChar char=""/>
              <a:defRPr/>
            </a:pPr>
            <a:r>
              <a:rPr lang="en-US" sz="1730" dirty="0" smtClean="0">
                <a:latin typeface="+mj-lt"/>
              </a:rPr>
              <a:t>Similar problem also occurs for R09.</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865" dirty="0" smtClean="0">
              <a:latin typeface="+mj-lt"/>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1946" dirty="0" smtClean="0">
                <a:latin typeface="+mj-lt"/>
              </a:rPr>
              <a:t>For both regions, GPCP is the most serious outlier and overestimates precipitation throughout the year.</a:t>
            </a:r>
          </a:p>
          <a:p>
            <a:pPr marL="731520" lvl="1" indent="-274320" defTabSz="914400">
              <a:spcBef>
                <a:spcPct val="20000"/>
              </a:spcBef>
              <a:buClr>
                <a:schemeClr val="accent3"/>
              </a:buClr>
              <a:buSzPct val="95000"/>
              <a:buFont typeface="Wingdings 2"/>
              <a:buChar char=""/>
              <a:defRPr/>
            </a:pPr>
            <a:r>
              <a:rPr lang="en-US" sz="1730" dirty="0" smtClean="0">
                <a:latin typeface="+mj-lt"/>
              </a:rPr>
              <a:t>May be a problem related with horizontal resolution</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918</TotalTime>
  <Words>3035</Words>
  <Application>Microsoft Macintosh PowerPoint</Application>
  <PresentationFormat>On-screen Show (4:3)</PresentationFormat>
  <Paragraphs>383</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Investigation of Model Precipitation Biases over the Indian Subcontinent in the CORDEX South Asia Hindcast</vt:lpstr>
      <vt:lpstr>Introduction</vt:lpstr>
      <vt:lpstr>Data</vt:lpstr>
      <vt:lpstr>Domain and the Model Terrain:</vt:lpstr>
      <vt:lpstr>Observed Annual-mean Precipitation</vt:lpstr>
      <vt:lpstr>Spatial Variability of the Observed Annual-mean Precipitation</vt:lpstr>
      <vt:lpstr>Observed Precipitation Annual Cycle: Northern Mountains</vt:lpstr>
      <vt:lpstr>Precipitation Annual Cycles: Northern Plains</vt:lpstr>
      <vt:lpstr>Observed Precipitation Annual Cycle: Southern India</vt:lpstr>
      <vt:lpstr>Observed Precipitation Data over the Indian Subcontinent Region</vt:lpstr>
      <vt:lpstr>Annual-mean Precipitation Biases from the Observation Ensemble</vt:lpstr>
      <vt:lpstr>Spatial Variability of the Simulated Annual-mean Precipitation</vt:lpstr>
      <vt:lpstr>Precipitation Annual Cycle: Northern Mountains</vt:lpstr>
      <vt:lpstr>Precipitation Annual Cycles: Northern  Plains</vt:lpstr>
      <vt:lpstr>Precipitation Annual Cycles: South-Central India</vt:lpstr>
      <vt:lpstr>Annual Cycle Evaluation – Summary for all subregions</vt:lpstr>
      <vt:lpstr>Summary</vt:lpstr>
      <vt:lpstr>Works to Follow – Climate science component</vt:lpstr>
      <vt:lpstr>Characterization of temperature variability using Cluster analysis An example of future metrics under development</vt:lpstr>
      <vt:lpstr>Demonstration of Regional Climate Model Evaluation System (RCMES) for the CORDEX South Asia Domain</vt:lpstr>
      <vt:lpstr>RCMES Goals</vt:lpstr>
      <vt:lpstr>RCMES Architecture (http://rcmes.jpl.nasa.gov; Powered by Apache Open Climate Workbench)</vt:lpstr>
      <vt:lpstr>RCMES Workflow</vt:lpstr>
      <vt:lpstr>Demonstration Overview</vt:lpstr>
      <vt:lpstr>Live Demonstration</vt:lpstr>
      <vt:lpstr>Ongoing and Future Efforts</vt:lpstr>
      <vt:lpstr>Summary</vt:lpstr>
      <vt:lpstr>Contact Information</vt:lpstr>
      <vt:lpstr>Backup Slides</vt:lpstr>
      <vt:lpstr>PowerPoint Presentation</vt:lpstr>
    </vt:vector>
  </TitlesOfParts>
  <Company>UCLA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Model Precipitation Biases over the Indian Subcontinent in the CORDEX South Asia hindcast using RCMES: Convection schemes and orography </dc:title>
  <dc:creator>Jinwon Kim</dc:creator>
  <cp:lastModifiedBy>JPL</cp:lastModifiedBy>
  <cp:revision>215</cp:revision>
  <dcterms:created xsi:type="dcterms:W3CDTF">2013-08-27T22:48:48Z</dcterms:created>
  <dcterms:modified xsi:type="dcterms:W3CDTF">2013-08-28T04:05:41Z</dcterms:modified>
</cp:coreProperties>
</file>